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698" r:id="rId2"/>
    <p:sldMasterId id="2147483736" r:id="rId3"/>
  </p:sldMasterIdLst>
  <p:notesMasterIdLst>
    <p:notesMasterId r:id="rId24"/>
  </p:notesMasterIdLst>
  <p:sldIdLst>
    <p:sldId id="10398" r:id="rId4"/>
    <p:sldId id="299" r:id="rId5"/>
    <p:sldId id="1959" r:id="rId6"/>
    <p:sldId id="451" r:id="rId7"/>
    <p:sldId id="1963" r:id="rId8"/>
    <p:sldId id="9781" r:id="rId9"/>
    <p:sldId id="9772" r:id="rId10"/>
    <p:sldId id="9773" r:id="rId11"/>
    <p:sldId id="9774" r:id="rId12"/>
    <p:sldId id="9775" r:id="rId13"/>
    <p:sldId id="9770" r:id="rId14"/>
    <p:sldId id="9784" r:id="rId15"/>
    <p:sldId id="313" r:id="rId16"/>
    <p:sldId id="9787" r:id="rId17"/>
    <p:sldId id="9788" r:id="rId18"/>
    <p:sldId id="9790" r:id="rId19"/>
    <p:sldId id="4024" r:id="rId20"/>
    <p:sldId id="9792" r:id="rId21"/>
    <p:sldId id="9794" r:id="rId22"/>
    <p:sldId id="97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7"/>
    <p:restoredTop sz="96190"/>
  </p:normalViewPr>
  <p:slideViewPr>
    <p:cSldViewPr snapToGrid="0" snapToObjects="1">
      <p:cViewPr varScale="1">
        <p:scale>
          <a:sx n="123" d="100"/>
          <a:sy n="123" d="100"/>
        </p:scale>
        <p:origin x="5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4E45A-43E2-4E4E-B8F6-CAC4A36DDDBB}"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CC2986-A063-8F41-B4DF-2A5D5D7402B1}" type="slidenum">
              <a:rPr lang="en-US" smtClean="0"/>
              <a:t>‹#›</a:t>
            </a:fld>
            <a:endParaRPr lang="en-US"/>
          </a:p>
        </p:txBody>
      </p:sp>
    </p:spTree>
    <p:extLst>
      <p:ext uri="{BB962C8B-B14F-4D97-AF65-F5344CB8AC3E}">
        <p14:creationId xmlns:p14="http://schemas.microsoft.com/office/powerpoint/2010/main" val="3127879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5079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636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flow can also run as a batch job</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37B2B0D-EF03-4582-B6A8-D8A3DAB1B03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6778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indent="-282575">
              <a:lnSpc>
                <a:spcPct val="100000"/>
              </a:lnSpc>
              <a:spcAft>
                <a:spcPts val="300"/>
              </a:spcAft>
              <a:buFont typeface="Arial" panose="020B0604020202020204" pitchFamily="34" charset="0"/>
              <a:buNone/>
            </a:pPr>
            <a:r>
              <a:rPr lang="en-US" dirty="0"/>
              <a:t>ML is never to make “perfect” guesses, the goal is to make guesses that are good enough to be useful. </a:t>
            </a:r>
          </a:p>
          <a:p>
            <a:pPr>
              <a:lnSpc>
                <a:spcPct val="100000"/>
              </a:lnSpc>
              <a:spcAft>
                <a:spcPts val="300"/>
              </a:spcAft>
            </a:pPr>
            <a:endParaRPr lang="en-US" sz="1400"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3455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0719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190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SPSS libraries in code (outside modeler). Only runs in IBM Analytics Engine Spark (not the default spark environment)</a:t>
            </a:r>
          </a:p>
          <a:p>
            <a:r>
              <a:rPr lang="en-US" dirty="0"/>
              <a:t>Python 2.7 requires custom environment</a:t>
            </a:r>
          </a:p>
          <a:p>
            <a:endParaRPr lang="en-US" dirty="0"/>
          </a:p>
          <a:p>
            <a:r>
              <a:rPr lang="en-US" sz="1200" b="0" i="0" kern="1200" dirty="0">
                <a:solidFill>
                  <a:schemeClr val="bg1"/>
                </a:solidFill>
                <a:effectLst/>
                <a:latin typeface="+mn-lt"/>
                <a:ea typeface="+mn-ea"/>
                <a:cs typeface="+mn-cs"/>
              </a:rPr>
              <a:t>All default environment runtimes are shutdown automatically if they have been idle for longer than one hour.</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6891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For more background on </a:t>
            </a:r>
            <a:r>
              <a:rPr lang="en-US" altLang="en-US" dirty="0" err="1">
                <a:latin typeface="Arial" panose="020B0604020202020204" pitchFamily="34" charset="0"/>
              </a:rPr>
              <a:t>AutoAi</a:t>
            </a:r>
            <a:r>
              <a:rPr lang="en-US" altLang="en-US" dirty="0">
                <a:latin typeface="Arial" panose="020B0604020202020204" pitchFamily="34" charset="0"/>
              </a:rPr>
              <a:t> – It’s important to understand the range of capabilities people think of under this term.</a:t>
            </a:r>
          </a:p>
          <a:p>
            <a:pPr marL="0" marR="0" lvl="0" indent="0" algn="l" defTabSz="455474" rtl="0" eaLnBrk="1" fontAlgn="auto" latinLnBrk="0" hangingPunct="1">
              <a:lnSpc>
                <a:spcPct val="100000"/>
              </a:lnSpc>
              <a:spcBef>
                <a:spcPts val="0"/>
              </a:spcBef>
              <a:spcAft>
                <a:spcPts val="0"/>
              </a:spcAft>
              <a:buClrTx/>
              <a:buSzTx/>
              <a:buFontTx/>
              <a:buNone/>
              <a:tabLst/>
              <a:defRPr/>
            </a:pPr>
            <a:endParaRPr lang="en-US" altLang="en-US" dirty="0">
              <a:latin typeface="Arial" panose="020B0604020202020204" pitchFamily="34" charset="0"/>
            </a:endParaRPr>
          </a:p>
          <a:p>
            <a:pPr marL="228600" marR="0" lvl="0" indent="-228600" algn="l" defTabSz="455474" rtl="0" eaLnBrk="1" fontAlgn="auto" latinLnBrk="0" hangingPunct="1">
              <a:lnSpc>
                <a:spcPct val="100000"/>
              </a:lnSpc>
              <a:spcBef>
                <a:spcPts val="0"/>
              </a:spcBef>
              <a:spcAft>
                <a:spcPts val="0"/>
              </a:spcAft>
              <a:buClrTx/>
              <a:buSzTx/>
              <a:buFontTx/>
              <a:buAutoNum type="arabicPeriod"/>
              <a:tabLst/>
              <a:defRPr/>
            </a:pPr>
            <a:r>
              <a:rPr lang="en-US" altLang="en-US" dirty="0">
                <a:latin typeface="Arial" panose="020B0604020202020204" pitchFamily="34" charset="0"/>
              </a:rPr>
              <a:t>First transfer learning is used most often with Deep Learning models typically with natural language or image processing applications.  This functionality is available through Watson services like Visual Recognition and Natural language classifier – there is even tooling built for transfer learning in Watson Studio</a:t>
            </a:r>
          </a:p>
          <a:p>
            <a:pPr marL="228600" marR="0" lvl="0" indent="-228600" algn="l" defTabSz="455474" rtl="0" eaLnBrk="1" fontAlgn="auto" latinLnBrk="0" hangingPunct="1">
              <a:lnSpc>
                <a:spcPct val="100000"/>
              </a:lnSpc>
              <a:spcBef>
                <a:spcPts val="0"/>
              </a:spcBef>
              <a:spcAft>
                <a:spcPts val="0"/>
              </a:spcAft>
              <a:buClrTx/>
              <a:buSzTx/>
              <a:buFontTx/>
              <a:buAutoNum type="arabicPeriod"/>
              <a:tabLst/>
              <a:defRPr/>
            </a:pPr>
            <a:endParaRPr lang="en-US" altLang="en-US" dirty="0">
              <a:latin typeface="Arial" panose="020B0604020202020204" pitchFamily="34" charset="0"/>
            </a:endParaRPr>
          </a:p>
          <a:p>
            <a:pPr marL="228600" marR="0" lvl="0" indent="-228600" algn="l" defTabSz="455474" rtl="0" eaLnBrk="1" fontAlgn="auto" latinLnBrk="0" hangingPunct="1">
              <a:lnSpc>
                <a:spcPct val="100000"/>
              </a:lnSpc>
              <a:spcBef>
                <a:spcPts val="0"/>
              </a:spcBef>
              <a:spcAft>
                <a:spcPts val="0"/>
              </a:spcAft>
              <a:buClrTx/>
              <a:buSzTx/>
              <a:buFontTx/>
              <a:buAutoNum type="arabicPeriod"/>
              <a:tabLst/>
              <a:defRPr/>
            </a:pPr>
            <a:r>
              <a:rPr lang="en-US" altLang="en-US" dirty="0">
                <a:latin typeface="Arial" panose="020B0604020202020204" pitchFamily="34" charset="0"/>
              </a:rPr>
              <a:t>Neural Network Search is also focused on Deep Learning, this time it automatically builds a neural network from scratch without needing to do any coding.  This was made available as part of Watson </a:t>
            </a:r>
            <a:r>
              <a:rPr lang="en-US" altLang="en-US" dirty="0" err="1">
                <a:latin typeface="Arial" panose="020B0604020202020204" pitchFamily="34" charset="0"/>
              </a:rPr>
              <a:t>OpenScale</a:t>
            </a:r>
            <a:r>
              <a:rPr lang="en-US" altLang="en-US" dirty="0">
                <a:latin typeface="Arial" panose="020B0604020202020204" pitchFamily="34" charset="0"/>
              </a:rPr>
              <a:t> the end of last year and is now available in Beta</a:t>
            </a:r>
          </a:p>
          <a:p>
            <a:pPr marL="228600" marR="0" lvl="0" indent="-228600" algn="l" defTabSz="455474" rtl="0" eaLnBrk="1" fontAlgn="auto" latinLnBrk="0" hangingPunct="1">
              <a:lnSpc>
                <a:spcPct val="100000"/>
              </a:lnSpc>
              <a:spcBef>
                <a:spcPts val="0"/>
              </a:spcBef>
              <a:spcAft>
                <a:spcPts val="0"/>
              </a:spcAft>
              <a:buClrTx/>
              <a:buSzTx/>
              <a:buFontTx/>
              <a:buAutoNum type="arabicPeriod"/>
              <a:tabLst/>
              <a:defRPr/>
            </a:pPr>
            <a:endParaRPr lang="en-US" altLang="en-US" dirty="0">
              <a:latin typeface="Arial" panose="020B0604020202020204" pitchFamily="34" charset="0"/>
            </a:endParaRPr>
          </a:p>
          <a:p>
            <a:pPr marL="228600" marR="0" lvl="0" indent="-228600" algn="l" defTabSz="455474" rtl="0" eaLnBrk="1" fontAlgn="auto" latinLnBrk="0" hangingPunct="1">
              <a:lnSpc>
                <a:spcPct val="100000"/>
              </a:lnSpc>
              <a:spcBef>
                <a:spcPts val="0"/>
              </a:spcBef>
              <a:spcAft>
                <a:spcPts val="0"/>
              </a:spcAft>
              <a:buClrTx/>
              <a:buSzTx/>
              <a:buFontTx/>
              <a:buAutoNum type="arabicPeriod"/>
              <a:tabLst/>
              <a:defRPr/>
            </a:pPr>
            <a:r>
              <a:rPr lang="en-US" altLang="en-US" dirty="0">
                <a:latin typeface="Arial" panose="020B0604020202020204" pitchFamily="34" charset="0"/>
              </a:rPr>
              <a:t>AutoAI Pipeline Optimization – is the focus of what we’ll be announcing next week at Think.  This applies to traditional machine learning problems with structured data and automatically does the typically manual process of cleaning and transforming data, then searching for the best model with the best hyper parameters</a:t>
            </a:r>
          </a:p>
          <a:p>
            <a:pPr marL="228600" marR="0" lvl="0" indent="-228600" algn="l" defTabSz="455474" rtl="0" eaLnBrk="1" fontAlgn="auto" latinLnBrk="0" hangingPunct="1">
              <a:lnSpc>
                <a:spcPct val="100000"/>
              </a:lnSpc>
              <a:spcBef>
                <a:spcPts val="0"/>
              </a:spcBef>
              <a:spcAft>
                <a:spcPts val="0"/>
              </a:spcAft>
              <a:buClrTx/>
              <a:buSzTx/>
              <a:buFontTx/>
              <a:buAutoNum type="arabicPeriod"/>
              <a:tabLst/>
              <a:defRPr/>
            </a:pPr>
            <a:endParaRPr lang="en-US" altLang="en-US" dirty="0">
              <a:latin typeface="Arial" panose="020B0604020202020204" pitchFamily="34" charset="0"/>
            </a:endParaRPr>
          </a:p>
          <a:p>
            <a:pPr marL="0" marR="0" lvl="0" indent="0" algn="l" defTabSz="455474"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These three areas of AutoAI currently exist in separate offerings from IBM but we are all working together for how these can best be integrated so that we have the overall best in breed capabilities for AutoAI</a:t>
            </a:r>
          </a:p>
          <a:p>
            <a:pPr marL="0" marR="0" lvl="0" indent="0" algn="l" defTabSz="455474" rtl="0" eaLnBrk="1" fontAlgn="auto" latinLnBrk="0" hangingPunct="1">
              <a:lnSpc>
                <a:spcPct val="100000"/>
              </a:lnSpc>
              <a:spcBef>
                <a:spcPts val="0"/>
              </a:spcBef>
              <a:spcAft>
                <a:spcPts val="0"/>
              </a:spcAft>
              <a:buClrTx/>
              <a:buSzTx/>
              <a:buFontTx/>
              <a:buNone/>
              <a:tabLst/>
              <a:defRPr/>
            </a:pPr>
            <a:endParaRPr lang="en-US" altLang="en-US" dirty="0">
              <a:latin typeface="Arial" panose="020B0604020202020204" pitchFamily="34" charset="0"/>
            </a:endParaRPr>
          </a:p>
          <a:p>
            <a:pPr>
              <a:defRPr/>
            </a:pPr>
            <a:endParaRPr lang="en-US" altLang="en-US"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4636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a:defRPr/>
            </a:pP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35FA9F-7D3F-5741-9EE6-6623220EF6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Calibri"/>
                <a:sym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sym typeface="Arial"/>
            </a:endParaRPr>
          </a:p>
        </p:txBody>
      </p:sp>
    </p:spTree>
    <p:extLst>
      <p:ext uri="{BB962C8B-B14F-4D97-AF65-F5344CB8AC3E}">
        <p14:creationId xmlns:p14="http://schemas.microsoft.com/office/powerpoint/2010/main" val="2337765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AUC for ROC – Binary classification, Accuracy for multiclass classification, RMSE for regression</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3657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43306-257D-2A4E-94A4-3C751E087A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8FB65-84AC-CF46-BDF4-263D14626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21F8C1-4D2F-914E-B1A2-E29292B7B3A1}"/>
              </a:ext>
            </a:extLst>
          </p:cNvPr>
          <p:cNvSpPr>
            <a:spLocks noGrp="1"/>
          </p:cNvSpPr>
          <p:nvPr>
            <p:ph type="dt" sz="half" idx="10"/>
          </p:nvPr>
        </p:nvSpPr>
        <p:spPr/>
        <p:txBody>
          <a:bodyPr/>
          <a:lstStyle/>
          <a:p>
            <a:fld id="{9184DA70-C731-4C70-880D-CCD4705E623C}" type="datetime1">
              <a:rPr lang="en-US" smtClean="0"/>
              <a:t>7/23/20</a:t>
            </a:fld>
            <a:endParaRPr lang="en-US" dirty="0"/>
          </a:p>
        </p:txBody>
      </p:sp>
      <p:sp>
        <p:nvSpPr>
          <p:cNvPr id="5" name="Footer Placeholder 4">
            <a:extLst>
              <a:ext uri="{FF2B5EF4-FFF2-40B4-BE49-F238E27FC236}">
                <a16:creationId xmlns:a16="http://schemas.microsoft.com/office/drawing/2014/main" id="{3711D5AF-5F54-DB4F-AB18-AFBF159F95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C87D46-4069-124C-804F-F41EA762CE5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0239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13939-C2F1-C94B-82B2-5FC985E8EB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2D5D86-AE21-DF40-8858-98B803ACEE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B95D7-9B06-FC45-A016-FA9F900A0BD0}"/>
              </a:ext>
            </a:extLst>
          </p:cNvPr>
          <p:cNvSpPr>
            <a:spLocks noGrp="1"/>
          </p:cNvSpPr>
          <p:nvPr>
            <p:ph type="dt" sz="half" idx="10"/>
          </p:nvPr>
        </p:nvSpPr>
        <p:spPr/>
        <p:txBody>
          <a:bodyPr/>
          <a:lstStyle/>
          <a:p>
            <a:fld id="{B612A279-0833-481D-8C56-F67FD0AC6C50}" type="datetime1">
              <a:rPr lang="en-US" smtClean="0"/>
              <a:t>7/23/20</a:t>
            </a:fld>
            <a:endParaRPr lang="en-US" dirty="0"/>
          </a:p>
        </p:txBody>
      </p:sp>
      <p:sp>
        <p:nvSpPr>
          <p:cNvPr id="5" name="Footer Placeholder 4">
            <a:extLst>
              <a:ext uri="{FF2B5EF4-FFF2-40B4-BE49-F238E27FC236}">
                <a16:creationId xmlns:a16="http://schemas.microsoft.com/office/drawing/2014/main" id="{3EE0E69E-CF2C-8D4A-B397-DCE63F87091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06F829-B12E-6149-8AD0-ED9F07E5E6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497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D166B-F692-A74F-96DB-3131BFDB04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873E7E-5763-D043-A157-A44320EAA0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6298DD-0606-BB44-85D7-DF2715E3F58F}"/>
              </a:ext>
            </a:extLst>
          </p:cNvPr>
          <p:cNvSpPr>
            <a:spLocks noGrp="1"/>
          </p:cNvSpPr>
          <p:nvPr>
            <p:ph type="dt" sz="half" idx="10"/>
          </p:nvPr>
        </p:nvSpPr>
        <p:spPr/>
        <p:txBody>
          <a:bodyPr/>
          <a:lstStyle/>
          <a:p>
            <a:fld id="{6587DA83-5663-4C9C-B9AA-0B40A3DAFF81}" type="datetime1">
              <a:rPr lang="en-US" smtClean="0"/>
              <a:t>7/23/20</a:t>
            </a:fld>
            <a:endParaRPr lang="en-US" dirty="0"/>
          </a:p>
        </p:txBody>
      </p:sp>
      <p:sp>
        <p:nvSpPr>
          <p:cNvPr id="5" name="Footer Placeholder 4">
            <a:extLst>
              <a:ext uri="{FF2B5EF4-FFF2-40B4-BE49-F238E27FC236}">
                <a16:creationId xmlns:a16="http://schemas.microsoft.com/office/drawing/2014/main" id="{7C63C68F-9BE7-CE47-89E9-619B194F7C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BDD0A7-F3EB-C14D-BD98-60D3357FD76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8976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April 2019 / © 2019 IBM Corporation</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dirty="0"/>
              <a:t>Click to edit Master title style</a:t>
            </a:r>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785773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April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77744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977315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36517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868889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296161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Tree>
    <p:extLst>
      <p:ext uri="{BB962C8B-B14F-4D97-AF65-F5344CB8AC3E}">
        <p14:creationId xmlns:p14="http://schemas.microsoft.com/office/powerpoint/2010/main" val="156237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691340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DFDD-3EED-E249-95E8-8B4629173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3AF093-8F75-5949-AD4C-41CF770875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EFE9D-2E5D-1F43-8C48-87EFD7ACB5A5}"/>
              </a:ext>
            </a:extLst>
          </p:cNvPr>
          <p:cNvSpPr>
            <a:spLocks noGrp="1"/>
          </p:cNvSpPr>
          <p:nvPr>
            <p:ph type="dt" sz="half" idx="10"/>
          </p:nvPr>
        </p:nvSpPr>
        <p:spPr/>
        <p:txBody>
          <a:bodyPr/>
          <a:lstStyle/>
          <a:p>
            <a:fld id="{4BE1D723-8F53-4F53-90B0-1982A396982E}" type="datetime1">
              <a:rPr lang="en-US" smtClean="0"/>
              <a:t>7/23/20</a:t>
            </a:fld>
            <a:endParaRPr lang="en-US" dirty="0"/>
          </a:p>
        </p:txBody>
      </p:sp>
      <p:sp>
        <p:nvSpPr>
          <p:cNvPr id="5" name="Footer Placeholder 4">
            <a:extLst>
              <a:ext uri="{FF2B5EF4-FFF2-40B4-BE49-F238E27FC236}">
                <a16:creationId xmlns:a16="http://schemas.microsoft.com/office/drawing/2014/main" id="{29EF8CE8-C4CE-0C4F-A4F8-F77DCB7CBA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07BC6D4-4748-1443-B8A6-02CE28888AD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0497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475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125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April 2019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8221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81615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071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73880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0950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6240961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801100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586436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D61F-1137-BC47-9AE7-B1346911B0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66832E-2181-0C48-9C03-2299BC57DE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40D211-5E0F-3043-ADF7-46FBC3614499}"/>
              </a:ext>
            </a:extLst>
          </p:cNvPr>
          <p:cNvSpPr>
            <a:spLocks noGrp="1"/>
          </p:cNvSpPr>
          <p:nvPr>
            <p:ph type="dt" sz="half" idx="10"/>
          </p:nvPr>
        </p:nvSpPr>
        <p:spPr/>
        <p:txBody>
          <a:bodyPr/>
          <a:lstStyle/>
          <a:p>
            <a:fld id="{97669AF7-7BEB-44E4-9852-375E34362B5B}" type="datetime1">
              <a:rPr lang="en-US" smtClean="0"/>
              <a:t>7/23/20</a:t>
            </a:fld>
            <a:endParaRPr lang="en-US" dirty="0"/>
          </a:p>
        </p:txBody>
      </p:sp>
      <p:sp>
        <p:nvSpPr>
          <p:cNvPr id="5" name="Footer Placeholder 4">
            <a:extLst>
              <a:ext uri="{FF2B5EF4-FFF2-40B4-BE49-F238E27FC236}">
                <a16:creationId xmlns:a16="http://schemas.microsoft.com/office/drawing/2014/main" id="{56CF3945-9FE9-9D45-A36E-829ECD88BF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F83623A-F0F2-BF40-B3EC-79BE02340B0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8044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8156905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2447205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565778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456979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69504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4050720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20711034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88515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3249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999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2580-0BFB-F440-BC11-3522230F5A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BC33E4-FF94-9A47-BB5D-9D5FF235C7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F3EBA3-5BE0-E148-BA46-99C3BEE79A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B8BF8-135D-7C40-AF22-164E686FA675}"/>
              </a:ext>
            </a:extLst>
          </p:cNvPr>
          <p:cNvSpPr>
            <a:spLocks noGrp="1"/>
          </p:cNvSpPr>
          <p:nvPr>
            <p:ph type="dt" sz="half" idx="10"/>
          </p:nvPr>
        </p:nvSpPr>
        <p:spPr/>
        <p:txBody>
          <a:bodyPr/>
          <a:lstStyle/>
          <a:p>
            <a:fld id="{BAAAC38D-0552-4C82-B593-E6124DFADBE2}" type="datetime1">
              <a:rPr lang="en-US" smtClean="0"/>
              <a:t>7/23/20</a:t>
            </a:fld>
            <a:endParaRPr lang="en-US" dirty="0"/>
          </a:p>
        </p:txBody>
      </p:sp>
      <p:sp>
        <p:nvSpPr>
          <p:cNvPr id="6" name="Footer Placeholder 5">
            <a:extLst>
              <a:ext uri="{FF2B5EF4-FFF2-40B4-BE49-F238E27FC236}">
                <a16:creationId xmlns:a16="http://schemas.microsoft.com/office/drawing/2014/main" id="{E8732E94-B90C-AA42-AC39-65888AE31BB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731D3D2-5F36-1F48-AFD0-4C9E300B9CA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87037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4020545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205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951191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3420682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501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6162068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8779912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2" y="23216"/>
            <a:ext cx="6260951" cy="2364385"/>
          </a:xfrm>
        </p:spPr>
        <p:txBody>
          <a:bodyPr anchor="b"/>
          <a:lstStyle>
            <a:lvl1pPr marL="228594" algn="l">
              <a:defRPr sz="6000"/>
            </a:lvl1pPr>
          </a:lstStyle>
          <a:p>
            <a:r>
              <a:rPr lang="en-US" dirty="0"/>
              <a:t>Click to edit Master title style</a:t>
            </a:r>
          </a:p>
        </p:txBody>
      </p:sp>
      <p:sp>
        <p:nvSpPr>
          <p:cNvPr id="3" name="Subtitle 2"/>
          <p:cNvSpPr>
            <a:spLocks noGrp="1"/>
          </p:cNvSpPr>
          <p:nvPr>
            <p:ph type="subTitle" idx="1"/>
          </p:nvPr>
        </p:nvSpPr>
        <p:spPr>
          <a:xfrm>
            <a:off x="2" y="2495774"/>
            <a:ext cx="6260951" cy="1639663"/>
          </a:xfrm>
        </p:spPr>
        <p:txBody>
          <a:bodyPr/>
          <a:lstStyle>
            <a:lvl1pPr marL="228594" indent="0" algn="l">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7"/>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2" y="6240629"/>
            <a:ext cx="1567287" cy="572235"/>
          </a:xfrm>
          <a:prstGeom prst="rect">
            <a:avLst/>
          </a:prstGeom>
        </p:spPr>
      </p:pic>
    </p:spTree>
    <p:custDataLst>
      <p:tags r:id="rId1"/>
    </p:custDataLst>
    <p:extLst>
      <p:ext uri="{BB962C8B-B14F-4D97-AF65-F5344CB8AC3E}">
        <p14:creationId xmlns:p14="http://schemas.microsoft.com/office/powerpoint/2010/main" val="30673768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Cognitive Applications / Watson Assistant Service / March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3134257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0357-C9AD-C34C-9C45-3A8B240CF21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EEA741E-1E04-8B45-9FB1-7896E48603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272E708-10A1-F745-9340-8AB26233DB22}"/>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5" name="Footer Placeholder 4">
            <a:extLst>
              <a:ext uri="{FF2B5EF4-FFF2-40B4-BE49-F238E27FC236}">
                <a16:creationId xmlns:a16="http://schemas.microsoft.com/office/drawing/2014/main" id="{AC53C6A9-CE76-0741-BD0D-0AAC62BA82BE}"/>
              </a:ext>
            </a:extLst>
          </p:cNvPr>
          <p:cNvSpPr>
            <a:spLocks noGrp="1"/>
          </p:cNvSpPr>
          <p:nvPr>
            <p:ph type="ftr" sz="quarter" idx="11"/>
          </p:nvPr>
        </p:nvSpPr>
        <p:spPr/>
        <p:txBody>
          <a:bodyPr/>
          <a:lstStyle/>
          <a:p>
            <a:r>
              <a:rPr lang="en-US"/>
              <a:t>IBM Cloud / April 2019 / © 2019 IBM Corporation</a:t>
            </a:r>
          </a:p>
        </p:txBody>
      </p:sp>
      <p:sp>
        <p:nvSpPr>
          <p:cNvPr id="6" name="Slide Number Placeholder 5">
            <a:extLst>
              <a:ext uri="{FF2B5EF4-FFF2-40B4-BE49-F238E27FC236}">
                <a16:creationId xmlns:a16="http://schemas.microsoft.com/office/drawing/2014/main" id="{48720E90-6B83-A640-9C5A-277B87989541}"/>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735038786"/>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E493-C328-A34C-96FB-68A0F8BC31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76870-C2AA-2346-945C-94668653E2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AA2382-C245-BD48-8459-F9D5522B28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E0A35D-9D79-5747-B277-F0DE68F199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7702FE-48A4-2D4F-B02C-95DD608DE4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8E5FC3-9416-0549-B219-304966C03D62}"/>
              </a:ext>
            </a:extLst>
          </p:cNvPr>
          <p:cNvSpPr>
            <a:spLocks noGrp="1"/>
          </p:cNvSpPr>
          <p:nvPr>
            <p:ph type="dt" sz="half" idx="10"/>
          </p:nvPr>
        </p:nvSpPr>
        <p:spPr/>
        <p:txBody>
          <a:bodyPr/>
          <a:lstStyle/>
          <a:p>
            <a:fld id="{D9DF0F1C-5577-4ACB-BB62-DF8F3C494C7E}" type="datetime1">
              <a:rPr lang="en-US" smtClean="0"/>
              <a:t>7/23/20</a:t>
            </a:fld>
            <a:endParaRPr lang="en-US" dirty="0"/>
          </a:p>
        </p:txBody>
      </p:sp>
      <p:sp>
        <p:nvSpPr>
          <p:cNvPr id="8" name="Footer Placeholder 7">
            <a:extLst>
              <a:ext uri="{FF2B5EF4-FFF2-40B4-BE49-F238E27FC236}">
                <a16:creationId xmlns:a16="http://schemas.microsoft.com/office/drawing/2014/main" id="{AAD746D7-FBE5-E04C-B1DD-E29F0071510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EF490DD-686C-FE4E-BB47-BEFA48689B8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8488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93DC-C4F7-7140-80C7-E9A4663EF25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1D70C11-F4C8-C940-9711-AB8A652C832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DF524C-F494-CC4E-9E7A-582237F9D1CE}"/>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5" name="Footer Placeholder 4">
            <a:extLst>
              <a:ext uri="{FF2B5EF4-FFF2-40B4-BE49-F238E27FC236}">
                <a16:creationId xmlns:a16="http://schemas.microsoft.com/office/drawing/2014/main" id="{6905149D-6BCE-0A4D-870F-5F5426E62951}"/>
              </a:ext>
            </a:extLst>
          </p:cNvPr>
          <p:cNvSpPr>
            <a:spLocks noGrp="1"/>
          </p:cNvSpPr>
          <p:nvPr>
            <p:ph type="ftr" sz="quarter" idx="11"/>
          </p:nvPr>
        </p:nvSpPr>
        <p:spPr/>
        <p:txBody>
          <a:bodyPr/>
          <a:lstStyle/>
          <a:p>
            <a:r>
              <a:rPr lang="en-US"/>
              <a:t>IBM Cloud / April 2019 / © 2019 IBM Corporation</a:t>
            </a:r>
          </a:p>
        </p:txBody>
      </p:sp>
      <p:sp>
        <p:nvSpPr>
          <p:cNvPr id="6" name="Slide Number Placeholder 5">
            <a:extLst>
              <a:ext uri="{FF2B5EF4-FFF2-40B4-BE49-F238E27FC236}">
                <a16:creationId xmlns:a16="http://schemas.microsoft.com/office/drawing/2014/main" id="{622A490C-A94B-4848-94CE-0E6D60C2AAC7}"/>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312078367"/>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096E-4591-C248-AD8B-FBE0D5061BD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F427A18-92B9-5646-9920-F3C46FB0B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3ED008D-DC15-DE47-AB80-B0214CBF6280}"/>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5" name="Footer Placeholder 4">
            <a:extLst>
              <a:ext uri="{FF2B5EF4-FFF2-40B4-BE49-F238E27FC236}">
                <a16:creationId xmlns:a16="http://schemas.microsoft.com/office/drawing/2014/main" id="{3D2B68AD-319B-5C4A-9015-867234098223}"/>
              </a:ext>
            </a:extLst>
          </p:cNvPr>
          <p:cNvSpPr>
            <a:spLocks noGrp="1"/>
          </p:cNvSpPr>
          <p:nvPr>
            <p:ph type="ftr" sz="quarter" idx="11"/>
          </p:nvPr>
        </p:nvSpPr>
        <p:spPr/>
        <p:txBody>
          <a:bodyPr/>
          <a:lstStyle/>
          <a:p>
            <a:r>
              <a:rPr lang="en-US"/>
              <a:t>IBM Cloud / April 2019 / © 2019 IBM Corporation</a:t>
            </a:r>
          </a:p>
        </p:txBody>
      </p:sp>
      <p:sp>
        <p:nvSpPr>
          <p:cNvPr id="6" name="Slide Number Placeholder 5">
            <a:extLst>
              <a:ext uri="{FF2B5EF4-FFF2-40B4-BE49-F238E27FC236}">
                <a16:creationId xmlns:a16="http://schemas.microsoft.com/office/drawing/2014/main" id="{1F73CD0E-5605-974A-A576-4A5A0A3BF579}"/>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324577751"/>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8B43-4E5D-414E-ABD8-8C04664032D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0400ED-F9D9-1A4D-88A6-9BCFAB050F2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DAB2D8A-92D3-0540-BFBF-D70B47BD0C7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EA49142-A71E-7B4B-AF2C-26CCE6AD3896}"/>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6" name="Footer Placeholder 5">
            <a:extLst>
              <a:ext uri="{FF2B5EF4-FFF2-40B4-BE49-F238E27FC236}">
                <a16:creationId xmlns:a16="http://schemas.microsoft.com/office/drawing/2014/main" id="{73B60602-AA1B-EC46-A185-3F1EC51413A7}"/>
              </a:ext>
            </a:extLst>
          </p:cNvPr>
          <p:cNvSpPr>
            <a:spLocks noGrp="1"/>
          </p:cNvSpPr>
          <p:nvPr>
            <p:ph type="ftr" sz="quarter" idx="11"/>
          </p:nvPr>
        </p:nvSpPr>
        <p:spPr/>
        <p:txBody>
          <a:bodyPr/>
          <a:lstStyle/>
          <a:p>
            <a:r>
              <a:rPr lang="en-US"/>
              <a:t>IBM Cloud / April 2019 / © 2019 IBM Corporation</a:t>
            </a:r>
          </a:p>
        </p:txBody>
      </p:sp>
      <p:sp>
        <p:nvSpPr>
          <p:cNvPr id="7" name="Slide Number Placeholder 6">
            <a:extLst>
              <a:ext uri="{FF2B5EF4-FFF2-40B4-BE49-F238E27FC236}">
                <a16:creationId xmlns:a16="http://schemas.microsoft.com/office/drawing/2014/main" id="{EBA9DAA8-8ABB-D649-BAC8-963496BD4354}"/>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393364429"/>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981C-F9C1-8E45-8D28-D2AD8CE13A4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74B394-0782-0C45-AB52-9E9F72E8B3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DF84044-BCB5-814A-B5F1-6152A49FA3A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9A8C66F-92F9-DB4F-B0FB-1839902684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4C898F-9399-474D-8598-15AFC9CF1F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192CFEC-481A-A340-815D-B762B4043F05}"/>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8" name="Footer Placeholder 7">
            <a:extLst>
              <a:ext uri="{FF2B5EF4-FFF2-40B4-BE49-F238E27FC236}">
                <a16:creationId xmlns:a16="http://schemas.microsoft.com/office/drawing/2014/main" id="{4223C3DF-7635-0F46-AC46-BEF9B077B1E5}"/>
              </a:ext>
            </a:extLst>
          </p:cNvPr>
          <p:cNvSpPr>
            <a:spLocks noGrp="1"/>
          </p:cNvSpPr>
          <p:nvPr>
            <p:ph type="ftr" sz="quarter" idx="11"/>
          </p:nvPr>
        </p:nvSpPr>
        <p:spPr/>
        <p:txBody>
          <a:bodyPr/>
          <a:lstStyle/>
          <a:p>
            <a:r>
              <a:rPr lang="en-US"/>
              <a:t>IBM Cloud / April 2019 / © 2019 IBM Corporation</a:t>
            </a:r>
          </a:p>
        </p:txBody>
      </p:sp>
      <p:sp>
        <p:nvSpPr>
          <p:cNvPr id="9" name="Slide Number Placeholder 8">
            <a:extLst>
              <a:ext uri="{FF2B5EF4-FFF2-40B4-BE49-F238E27FC236}">
                <a16:creationId xmlns:a16="http://schemas.microsoft.com/office/drawing/2014/main" id="{C90F1A2D-D5B0-474B-B85A-EC5C3F8364CE}"/>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1793571968"/>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ABBB-121E-D841-B53D-A2BF0B3C0D4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631CC9D-DF38-934C-825A-DA9BA8EC9A31}"/>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4" name="Footer Placeholder 3">
            <a:extLst>
              <a:ext uri="{FF2B5EF4-FFF2-40B4-BE49-F238E27FC236}">
                <a16:creationId xmlns:a16="http://schemas.microsoft.com/office/drawing/2014/main" id="{189F47E0-AA86-6547-BA3E-3D93FABECC91}"/>
              </a:ext>
            </a:extLst>
          </p:cNvPr>
          <p:cNvSpPr>
            <a:spLocks noGrp="1"/>
          </p:cNvSpPr>
          <p:nvPr>
            <p:ph type="ftr" sz="quarter" idx="11"/>
          </p:nvPr>
        </p:nvSpPr>
        <p:spPr/>
        <p:txBody>
          <a:bodyPr/>
          <a:lstStyle/>
          <a:p>
            <a:r>
              <a:rPr lang="en-US"/>
              <a:t>IBM Cloud / April 2019 / © 2019 IBM Corporation</a:t>
            </a:r>
          </a:p>
        </p:txBody>
      </p:sp>
      <p:sp>
        <p:nvSpPr>
          <p:cNvPr id="5" name="Slide Number Placeholder 4">
            <a:extLst>
              <a:ext uri="{FF2B5EF4-FFF2-40B4-BE49-F238E27FC236}">
                <a16:creationId xmlns:a16="http://schemas.microsoft.com/office/drawing/2014/main" id="{A85F0B6C-2850-454A-AD98-0B10486D31AA}"/>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3124651322"/>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D9CE22-7A5F-8243-B45A-550041B617CA}"/>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3" name="Footer Placeholder 2">
            <a:extLst>
              <a:ext uri="{FF2B5EF4-FFF2-40B4-BE49-F238E27FC236}">
                <a16:creationId xmlns:a16="http://schemas.microsoft.com/office/drawing/2014/main" id="{DC79A613-CD65-AB49-9B41-0A521A578F17}"/>
              </a:ext>
            </a:extLst>
          </p:cNvPr>
          <p:cNvSpPr>
            <a:spLocks noGrp="1"/>
          </p:cNvSpPr>
          <p:nvPr>
            <p:ph type="ftr" sz="quarter" idx="11"/>
          </p:nvPr>
        </p:nvSpPr>
        <p:spPr/>
        <p:txBody>
          <a:bodyPr/>
          <a:lstStyle/>
          <a:p>
            <a:r>
              <a:rPr lang="en-US"/>
              <a:t>IBM Cloud / April 2019 / © 2019 IBM Corporation</a:t>
            </a:r>
          </a:p>
        </p:txBody>
      </p:sp>
      <p:sp>
        <p:nvSpPr>
          <p:cNvPr id="4" name="Slide Number Placeholder 3">
            <a:extLst>
              <a:ext uri="{FF2B5EF4-FFF2-40B4-BE49-F238E27FC236}">
                <a16:creationId xmlns:a16="http://schemas.microsoft.com/office/drawing/2014/main" id="{41343835-2A8B-E449-A15F-98CB6451CC08}"/>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3893869530"/>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51CB4-0318-2D40-944E-F1DB82C407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00B61C7-4D96-B740-BBDE-27E5BABB2A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944D0F5-FC4E-0B45-A365-1CDC31D4AA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A63158-C043-B84C-A1F5-941D3DB774EC}"/>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6" name="Footer Placeholder 5">
            <a:extLst>
              <a:ext uri="{FF2B5EF4-FFF2-40B4-BE49-F238E27FC236}">
                <a16:creationId xmlns:a16="http://schemas.microsoft.com/office/drawing/2014/main" id="{AD0FF2BE-DF2F-354A-87CF-4E3D43B93CBF}"/>
              </a:ext>
            </a:extLst>
          </p:cNvPr>
          <p:cNvSpPr>
            <a:spLocks noGrp="1"/>
          </p:cNvSpPr>
          <p:nvPr>
            <p:ph type="ftr" sz="quarter" idx="11"/>
          </p:nvPr>
        </p:nvSpPr>
        <p:spPr/>
        <p:txBody>
          <a:bodyPr/>
          <a:lstStyle/>
          <a:p>
            <a:r>
              <a:rPr lang="en-US"/>
              <a:t>IBM Cloud / April 2019 / © 2019 IBM Corporation</a:t>
            </a:r>
          </a:p>
        </p:txBody>
      </p:sp>
      <p:sp>
        <p:nvSpPr>
          <p:cNvPr id="7" name="Slide Number Placeholder 6">
            <a:extLst>
              <a:ext uri="{FF2B5EF4-FFF2-40B4-BE49-F238E27FC236}">
                <a16:creationId xmlns:a16="http://schemas.microsoft.com/office/drawing/2014/main" id="{A11E0BE3-9104-9B4B-B8A3-6B82531B4F86}"/>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2118930056"/>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FBEF-E1EA-374E-B9B9-3D75AE14E7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D9B5A76-5D21-094C-AE2E-F991530455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918FDD-19EC-AE42-9827-CE3A4406FE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0762666-34A9-5342-A5E1-D34746297511}"/>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6" name="Footer Placeholder 5">
            <a:extLst>
              <a:ext uri="{FF2B5EF4-FFF2-40B4-BE49-F238E27FC236}">
                <a16:creationId xmlns:a16="http://schemas.microsoft.com/office/drawing/2014/main" id="{F8F0A4CC-A1AF-8D42-AC28-02EBA722D10D}"/>
              </a:ext>
            </a:extLst>
          </p:cNvPr>
          <p:cNvSpPr>
            <a:spLocks noGrp="1"/>
          </p:cNvSpPr>
          <p:nvPr>
            <p:ph type="ftr" sz="quarter" idx="11"/>
          </p:nvPr>
        </p:nvSpPr>
        <p:spPr/>
        <p:txBody>
          <a:bodyPr/>
          <a:lstStyle/>
          <a:p>
            <a:r>
              <a:rPr lang="en-US"/>
              <a:t>IBM Cloud / April 2019 / © 2019 IBM Corporation</a:t>
            </a:r>
          </a:p>
        </p:txBody>
      </p:sp>
      <p:sp>
        <p:nvSpPr>
          <p:cNvPr id="7" name="Slide Number Placeholder 6">
            <a:extLst>
              <a:ext uri="{FF2B5EF4-FFF2-40B4-BE49-F238E27FC236}">
                <a16:creationId xmlns:a16="http://schemas.microsoft.com/office/drawing/2014/main" id="{C005C972-92E0-6D4E-84C5-201ECD283BD5}"/>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331137737"/>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5DB77-D3FE-884B-AD52-A01017E3507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E335C6E-17DF-154E-B793-E8C13AF84C8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8D18AC-C6A9-5743-93A9-86B603605DB7}"/>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5" name="Footer Placeholder 4">
            <a:extLst>
              <a:ext uri="{FF2B5EF4-FFF2-40B4-BE49-F238E27FC236}">
                <a16:creationId xmlns:a16="http://schemas.microsoft.com/office/drawing/2014/main" id="{596D485D-7B3A-3E42-ACDD-99C547544742}"/>
              </a:ext>
            </a:extLst>
          </p:cNvPr>
          <p:cNvSpPr>
            <a:spLocks noGrp="1"/>
          </p:cNvSpPr>
          <p:nvPr>
            <p:ph type="ftr" sz="quarter" idx="11"/>
          </p:nvPr>
        </p:nvSpPr>
        <p:spPr/>
        <p:txBody>
          <a:bodyPr/>
          <a:lstStyle/>
          <a:p>
            <a:r>
              <a:rPr lang="en-US"/>
              <a:t>IBM Cloud / April 2019 / © 2019 IBM Corporation</a:t>
            </a:r>
          </a:p>
        </p:txBody>
      </p:sp>
      <p:sp>
        <p:nvSpPr>
          <p:cNvPr id="6" name="Slide Number Placeholder 5">
            <a:extLst>
              <a:ext uri="{FF2B5EF4-FFF2-40B4-BE49-F238E27FC236}">
                <a16:creationId xmlns:a16="http://schemas.microsoft.com/office/drawing/2014/main" id="{EBA05F73-110C-6F4A-9B81-12BD7A5BFB18}"/>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3186934207"/>
      </p:ext>
    </p:extLst>
  </p:cSld>
  <p:clrMapOvr>
    <a:masterClrMapping/>
  </p:clrMapOvr>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886742-C0C6-144C-B454-C18C17FC52E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737548F-3872-D746-B7D8-4EADE63DC35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66EF25-422A-0B41-A021-FF6ABC8AE2DA}"/>
              </a:ext>
            </a:extLst>
          </p:cNvPr>
          <p:cNvSpPr>
            <a:spLocks noGrp="1"/>
          </p:cNvSpPr>
          <p:nvPr>
            <p:ph type="dt" sz="half" idx="10"/>
          </p:nvPr>
        </p:nvSpPr>
        <p:spPr/>
        <p:txBody>
          <a:bodyPr/>
          <a:lstStyle/>
          <a:p>
            <a:fld id="{3A038D2E-99EA-4540-9E64-77571FB4B442}" type="datetimeFigureOut">
              <a:rPr lang="en-US" smtClean="0"/>
              <a:t>7/23/20</a:t>
            </a:fld>
            <a:endParaRPr lang="en-US"/>
          </a:p>
        </p:txBody>
      </p:sp>
      <p:sp>
        <p:nvSpPr>
          <p:cNvPr id="5" name="Footer Placeholder 4">
            <a:extLst>
              <a:ext uri="{FF2B5EF4-FFF2-40B4-BE49-F238E27FC236}">
                <a16:creationId xmlns:a16="http://schemas.microsoft.com/office/drawing/2014/main" id="{28349CDE-67E5-BE47-AA56-3AFA9C44FE39}"/>
              </a:ext>
            </a:extLst>
          </p:cNvPr>
          <p:cNvSpPr>
            <a:spLocks noGrp="1"/>
          </p:cNvSpPr>
          <p:nvPr>
            <p:ph type="ftr" sz="quarter" idx="11"/>
          </p:nvPr>
        </p:nvSpPr>
        <p:spPr/>
        <p:txBody>
          <a:bodyPr/>
          <a:lstStyle/>
          <a:p>
            <a:r>
              <a:rPr lang="en-US"/>
              <a:t>IBM Cloud / April 2019 / © 2019 IBM Corporation</a:t>
            </a:r>
          </a:p>
        </p:txBody>
      </p:sp>
      <p:sp>
        <p:nvSpPr>
          <p:cNvPr id="6" name="Slide Number Placeholder 5">
            <a:extLst>
              <a:ext uri="{FF2B5EF4-FFF2-40B4-BE49-F238E27FC236}">
                <a16:creationId xmlns:a16="http://schemas.microsoft.com/office/drawing/2014/main" id="{B5973423-2976-8043-AC28-A72A9D9E1D4F}"/>
              </a:ext>
            </a:extLst>
          </p:cNvPr>
          <p:cNvSpPr>
            <a:spLocks noGrp="1"/>
          </p:cNvSpPr>
          <p:nvPr>
            <p:ph type="sldNum" sz="quarter" idx="12"/>
          </p:nvPr>
        </p:nvSpPr>
        <p:spPr/>
        <p:txBody>
          <a:bodyPr/>
          <a:lstStyle/>
          <a:p>
            <a:fld id="{3FD999D4-B456-9943-89B7-30D56181CE18}" type="slidenum">
              <a:rPr lang="en-US" smtClean="0"/>
              <a:pPr/>
              <a:t>‹#›</a:t>
            </a:fld>
            <a:endParaRPr lang="en-US"/>
          </a:p>
        </p:txBody>
      </p:sp>
    </p:spTree>
    <p:extLst>
      <p:ext uri="{BB962C8B-B14F-4D97-AF65-F5344CB8AC3E}">
        <p14:creationId xmlns:p14="http://schemas.microsoft.com/office/powerpoint/2010/main" val="170725396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A9179-6DE3-AD49-AF4D-2D207837A5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BB1671-BE72-B141-B52F-5B225ABDE7C3}"/>
              </a:ext>
            </a:extLst>
          </p:cNvPr>
          <p:cNvSpPr>
            <a:spLocks noGrp="1"/>
          </p:cNvSpPr>
          <p:nvPr>
            <p:ph type="dt" sz="half" idx="10"/>
          </p:nvPr>
        </p:nvSpPr>
        <p:spPr/>
        <p:txBody>
          <a:bodyPr/>
          <a:lstStyle/>
          <a:p>
            <a:fld id="{1775B394-D9F9-4F0C-B15D-605F45CB9E9F}" type="datetime1">
              <a:rPr lang="en-US" smtClean="0"/>
              <a:t>7/23/20</a:t>
            </a:fld>
            <a:endParaRPr lang="en-US" dirty="0"/>
          </a:p>
        </p:txBody>
      </p:sp>
      <p:sp>
        <p:nvSpPr>
          <p:cNvPr id="4" name="Footer Placeholder 3">
            <a:extLst>
              <a:ext uri="{FF2B5EF4-FFF2-40B4-BE49-F238E27FC236}">
                <a16:creationId xmlns:a16="http://schemas.microsoft.com/office/drawing/2014/main" id="{D2A25739-ECE8-004A-BD84-FF2E40D3E9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C9C11D4-E3AA-8A47-A6B3-8F8ABAD2624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75479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3495927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April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115238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Cognitive Applications / Watson Assistant Service / March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381965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4A2473-CE66-DB4E-AF6C-4131DF7D417B}"/>
              </a:ext>
            </a:extLst>
          </p:cNvPr>
          <p:cNvSpPr>
            <a:spLocks noGrp="1"/>
          </p:cNvSpPr>
          <p:nvPr>
            <p:ph type="dt" sz="half" idx="10"/>
          </p:nvPr>
        </p:nvSpPr>
        <p:spPr/>
        <p:txBody>
          <a:bodyPr/>
          <a:lstStyle/>
          <a:p>
            <a:fld id="{39667345-2558-425A-8533-9BFDBCE15005}" type="datetime1">
              <a:rPr lang="en-US" smtClean="0"/>
              <a:t>7/23/20</a:t>
            </a:fld>
            <a:endParaRPr lang="en-US" dirty="0"/>
          </a:p>
        </p:txBody>
      </p:sp>
      <p:sp>
        <p:nvSpPr>
          <p:cNvPr id="3" name="Footer Placeholder 2">
            <a:extLst>
              <a:ext uri="{FF2B5EF4-FFF2-40B4-BE49-F238E27FC236}">
                <a16:creationId xmlns:a16="http://schemas.microsoft.com/office/drawing/2014/main" id="{31AE6927-2F58-DF44-B0A8-799F9CC3ECF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EAD7BC5-80EA-DF4D-8A1B-2289AD24F68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053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6E51-FE43-8B48-A384-6FFC7F0CA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23D367-16E1-714C-B180-122C20E119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18994B-030C-894F-ABB7-BEAC1F9693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8722A-7632-9141-B111-8F2A7D2B3598}"/>
              </a:ext>
            </a:extLst>
          </p:cNvPr>
          <p:cNvSpPr>
            <a:spLocks noGrp="1"/>
          </p:cNvSpPr>
          <p:nvPr>
            <p:ph type="dt" sz="half" idx="10"/>
          </p:nvPr>
        </p:nvSpPr>
        <p:spPr/>
        <p:txBody>
          <a:bodyPr/>
          <a:lstStyle/>
          <a:p>
            <a:fld id="{92BEA474-078D-4E9B-9B14-09A87B19DC46}" type="datetime1">
              <a:rPr lang="en-US" smtClean="0"/>
              <a:t>7/23/20</a:t>
            </a:fld>
            <a:endParaRPr lang="en-US" dirty="0"/>
          </a:p>
        </p:txBody>
      </p:sp>
      <p:sp>
        <p:nvSpPr>
          <p:cNvPr id="6" name="Footer Placeholder 5">
            <a:extLst>
              <a:ext uri="{FF2B5EF4-FFF2-40B4-BE49-F238E27FC236}">
                <a16:creationId xmlns:a16="http://schemas.microsoft.com/office/drawing/2014/main" id="{EBF5988A-7179-EC44-AE26-5F48E018C8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2A1F090-7B5C-894E-9FA9-2696766290C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6849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3C4E-3C7D-8941-A319-6089698D76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213CE9-F255-9440-A919-F0283DD8D1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E195D5-FEA4-0145-A61A-235C2C549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3DDF80-74A3-244E-ABBC-344E2AFABB6F}"/>
              </a:ext>
            </a:extLst>
          </p:cNvPr>
          <p:cNvSpPr>
            <a:spLocks noGrp="1"/>
          </p:cNvSpPr>
          <p:nvPr>
            <p:ph type="dt" sz="half" idx="10"/>
          </p:nvPr>
        </p:nvSpPr>
        <p:spPr/>
        <p:txBody>
          <a:bodyPr/>
          <a:lstStyle/>
          <a:p>
            <a:fld id="{4907D986-8816-4272-A432-0437A28A9828}" type="datetime1">
              <a:rPr lang="en-US" smtClean="0"/>
              <a:t>7/23/20</a:t>
            </a:fld>
            <a:endParaRPr lang="en-US" dirty="0"/>
          </a:p>
        </p:txBody>
      </p:sp>
      <p:sp>
        <p:nvSpPr>
          <p:cNvPr id="6" name="Footer Placeholder 5">
            <a:extLst>
              <a:ext uri="{FF2B5EF4-FFF2-40B4-BE49-F238E27FC236}">
                <a16:creationId xmlns:a16="http://schemas.microsoft.com/office/drawing/2014/main" id="{3AA73F25-20B5-7445-95C6-0A36DF80067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5D2109F9-4934-1344-A026-AAF36B9D8C6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9934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theme" Target="../theme/theme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0CDFFB-03F0-FB48-AB94-3865945C4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FCC2CE-7315-2B4F-9AA8-86B34BE71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0A686-1D87-5D4C-8A53-ADB81D48EF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7/23/20</a:t>
            </a:fld>
            <a:endParaRPr lang="en-US" dirty="0"/>
          </a:p>
        </p:txBody>
      </p:sp>
      <p:sp>
        <p:nvSpPr>
          <p:cNvPr id="5" name="Footer Placeholder 4">
            <a:extLst>
              <a:ext uri="{FF2B5EF4-FFF2-40B4-BE49-F238E27FC236}">
                <a16:creationId xmlns:a16="http://schemas.microsoft.com/office/drawing/2014/main" id="{3D1D93FE-EAF8-FB4D-886F-3D1CB81715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B2D0476-E729-4848-AD4B-3A4BFD7A2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2825645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April 2019 / © 2019 IBM Corporation</a:t>
            </a:r>
          </a:p>
        </p:txBody>
      </p:sp>
    </p:spTree>
    <p:extLst>
      <p:ext uri="{BB962C8B-B14F-4D97-AF65-F5344CB8AC3E}">
        <p14:creationId xmlns:p14="http://schemas.microsoft.com/office/powerpoint/2010/main" val="153623194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8A1A1B-0772-8E4A-BA8D-F6133C7BF5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1122C1-A933-3C45-AB9B-5C1A77683A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6DF1E6-74B5-414F-AE5B-070812506A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7/23/20</a:t>
            </a:fld>
            <a:endParaRPr lang="en-US" dirty="0"/>
          </a:p>
        </p:txBody>
      </p:sp>
      <p:sp>
        <p:nvSpPr>
          <p:cNvPr id="5" name="Footer Placeholder 4">
            <a:extLst>
              <a:ext uri="{FF2B5EF4-FFF2-40B4-BE49-F238E27FC236}">
                <a16:creationId xmlns:a16="http://schemas.microsoft.com/office/drawing/2014/main" id="{C1F18236-66FA-374D-BF8B-874A188A6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5329E5D-E207-DA44-BBD2-5539CFB9B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27801467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0.xml"/><Relationship Id="rId4" Type="http://schemas.openxmlformats.org/officeDocument/2006/relationships/hyperlink" Target="https://papers.nips.cc/paper/5656-hidden-technical-debt-in-machine-learning-systems.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0.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bmidhun1@in.ibm.com"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 Id="rId5" Type="http://schemas.openxmlformats.org/officeDocument/2006/relationships/hyperlink" Target="https://fr.wikipedia.org/wiki/Twitter" TargetMode="Externa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seaborn.pydata.org/" TargetMode="External"/><Relationship Id="rId7" Type="http://schemas.openxmlformats.org/officeDocument/2006/relationships/hyperlink" Target="http://pygal.org/en/stable/" TargetMode="External"/><Relationship Id="rId2" Type="http://schemas.openxmlformats.org/officeDocument/2006/relationships/notesSlide" Target="../notesSlides/notesSlide1.xml"/><Relationship Id="rId1" Type="http://schemas.openxmlformats.org/officeDocument/2006/relationships/slideLayout" Target="../slideLayouts/slideLayout62.xml"/><Relationship Id="rId6" Type="http://schemas.openxmlformats.org/officeDocument/2006/relationships/hyperlink" Target="https://plot.ly/python/" TargetMode="External"/><Relationship Id="rId5" Type="http://schemas.openxmlformats.org/officeDocument/2006/relationships/hyperlink" Target="http://ggplot.yhathq.com/docs/index.html" TargetMode="External"/><Relationship Id="rId4" Type="http://schemas.openxmlformats.org/officeDocument/2006/relationships/hyperlink" Target="https://bokeh.pydata.org/en/latest/"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73075D8-FECD-664E-BF7B-9B91B9BB6587}"/>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tx1"/>
                </a:solidFill>
                <a:latin typeface="+mj-lt"/>
                <a:ea typeface="+mj-ea"/>
                <a:cs typeface="+mj-cs"/>
              </a:rPr>
              <a:t>Analyze</a:t>
            </a:r>
          </a:p>
        </p:txBody>
      </p:sp>
      <p:pic>
        <p:nvPicPr>
          <p:cNvPr id="9" name="Picture 8">
            <a:extLst>
              <a:ext uri="{FF2B5EF4-FFF2-40B4-BE49-F238E27FC236}">
                <a16:creationId xmlns:a16="http://schemas.microsoft.com/office/drawing/2014/main" id="{3D6CC842-2729-5248-B9F4-4EFD675E1144}"/>
              </a:ext>
            </a:extLst>
          </p:cNvPr>
          <p:cNvPicPr>
            <a:picLocks noChangeAspect="1"/>
          </p:cNvPicPr>
          <p:nvPr/>
        </p:nvPicPr>
        <p:blipFill rotWithShape="1">
          <a:blip r:embed="rId2"/>
          <a:srcRect t="22202" b="26485"/>
          <a:stretch/>
        </p:blipFill>
        <p:spPr>
          <a:xfrm>
            <a:off x="1568572" y="1825626"/>
            <a:ext cx="9045330" cy="4351338"/>
          </a:xfrm>
          <a:prstGeom prst="rect">
            <a:avLst/>
          </a:prstGeom>
        </p:spPr>
      </p:pic>
    </p:spTree>
    <p:extLst>
      <p:ext uri="{BB962C8B-B14F-4D97-AF65-F5344CB8AC3E}">
        <p14:creationId xmlns:p14="http://schemas.microsoft.com/office/powerpoint/2010/main" val="3663691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1E35-F974-E041-B7AA-CB248BCBCC11}"/>
              </a:ext>
            </a:extLst>
          </p:cNvPr>
          <p:cNvSpPr>
            <a:spLocks noGrp="1"/>
          </p:cNvSpPr>
          <p:nvPr>
            <p:ph type="title"/>
          </p:nvPr>
        </p:nvSpPr>
        <p:spPr/>
        <p:txBody>
          <a:bodyPr>
            <a:normAutofit fontScale="90000"/>
          </a:bodyPr>
          <a:lstStyle/>
          <a:p>
            <a:r>
              <a:rPr lang="en-US" b="1" dirty="0"/>
              <a:t>Just one piece of the puzzle</a:t>
            </a:r>
          </a:p>
        </p:txBody>
      </p:sp>
      <p:pic>
        <p:nvPicPr>
          <p:cNvPr id="6" name="Picture 5">
            <a:extLst>
              <a:ext uri="{FF2B5EF4-FFF2-40B4-BE49-F238E27FC236}">
                <a16:creationId xmlns:a16="http://schemas.microsoft.com/office/drawing/2014/main" id="{015073D8-E9FF-D142-B548-D42003AC9309}"/>
              </a:ext>
            </a:extLst>
          </p:cNvPr>
          <p:cNvPicPr>
            <a:picLocks noChangeAspect="1"/>
          </p:cNvPicPr>
          <p:nvPr/>
        </p:nvPicPr>
        <p:blipFill>
          <a:blip r:embed="rId3"/>
          <a:stretch>
            <a:fillRect/>
          </a:stretch>
        </p:blipFill>
        <p:spPr>
          <a:xfrm>
            <a:off x="636830" y="1481168"/>
            <a:ext cx="10918341" cy="3895664"/>
          </a:xfrm>
          <a:prstGeom prst="rect">
            <a:avLst/>
          </a:prstGeom>
        </p:spPr>
      </p:pic>
      <p:sp>
        <p:nvSpPr>
          <p:cNvPr id="7" name="Rectangle 6">
            <a:extLst>
              <a:ext uri="{FF2B5EF4-FFF2-40B4-BE49-F238E27FC236}">
                <a16:creationId xmlns:a16="http://schemas.microsoft.com/office/drawing/2014/main" id="{BCF564B5-9979-C348-ACC7-79C1AA7DBB99}"/>
              </a:ext>
            </a:extLst>
          </p:cNvPr>
          <p:cNvSpPr/>
          <p:nvPr/>
        </p:nvSpPr>
        <p:spPr>
          <a:xfrm>
            <a:off x="10494683" y="5706837"/>
            <a:ext cx="992095" cy="256545"/>
          </a:xfrm>
          <a:prstGeom prst="rect">
            <a:avLst/>
          </a:prstGeom>
        </p:spPr>
        <p:txBody>
          <a:bodyPr wrap="square">
            <a:spAutoFit/>
          </a:bodyPr>
          <a:lstStyle/>
          <a:p>
            <a:pPr defTabSz="914377"/>
            <a:r>
              <a:rPr lang="en-US" sz="1067" dirty="0">
                <a:solidFill>
                  <a:srgbClr val="000000"/>
                </a:solidFill>
                <a:latin typeface="IBM Plex Sans"/>
                <a:hlinkClick r:id="rId4"/>
              </a:rPr>
              <a:t>Reference</a:t>
            </a:r>
            <a:endParaRPr lang="en-US" sz="1067" dirty="0">
              <a:solidFill>
                <a:srgbClr val="000000"/>
              </a:solidFill>
              <a:latin typeface="IBM Plex Sans"/>
            </a:endParaRPr>
          </a:p>
        </p:txBody>
      </p:sp>
      <p:sp>
        <p:nvSpPr>
          <p:cNvPr id="5" name="Footer Placeholder 4">
            <a:extLst>
              <a:ext uri="{FF2B5EF4-FFF2-40B4-BE49-F238E27FC236}">
                <a16:creationId xmlns:a16="http://schemas.microsoft.com/office/drawing/2014/main" id="{6577B4FF-5E40-9E46-BF6E-B3207715E473}"/>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r>
              <a:rPr lang="en-US" sz="800">
                <a:solidFill>
                  <a:srgbClr val="FFFFFF"/>
                </a:solidFill>
                <a:latin typeface="IBM Plex Sans"/>
              </a:rPr>
              <a:t>IBM Cognitive Applications © 2019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2703174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770E-937E-AE49-BF56-00E1EA65D48B}"/>
              </a:ext>
            </a:extLst>
          </p:cNvPr>
          <p:cNvSpPr>
            <a:spLocks noGrp="1"/>
          </p:cNvSpPr>
          <p:nvPr>
            <p:ph type="title"/>
          </p:nvPr>
        </p:nvSpPr>
        <p:spPr>
          <a:xfrm>
            <a:off x="315799" y="40116"/>
            <a:ext cx="5815584" cy="861849"/>
          </a:xfrm>
        </p:spPr>
        <p:txBody>
          <a:bodyPr>
            <a:normAutofit fontScale="90000"/>
          </a:bodyPr>
          <a:lstStyle/>
          <a:p>
            <a:r>
              <a:rPr lang="en-US" b="1" dirty="0"/>
              <a:t>Example Linear Regression</a:t>
            </a:r>
          </a:p>
        </p:txBody>
      </p:sp>
      <p:pic>
        <p:nvPicPr>
          <p:cNvPr id="6" name="Picture 5">
            <a:extLst>
              <a:ext uri="{FF2B5EF4-FFF2-40B4-BE49-F238E27FC236}">
                <a16:creationId xmlns:a16="http://schemas.microsoft.com/office/drawing/2014/main" id="{9E48B6DB-C4F1-A14D-9017-60588136A68A}"/>
              </a:ext>
            </a:extLst>
          </p:cNvPr>
          <p:cNvPicPr>
            <a:picLocks noChangeAspect="1"/>
          </p:cNvPicPr>
          <p:nvPr/>
        </p:nvPicPr>
        <p:blipFill>
          <a:blip r:embed="rId2"/>
          <a:stretch>
            <a:fillRect/>
          </a:stretch>
        </p:blipFill>
        <p:spPr>
          <a:xfrm>
            <a:off x="315799" y="857194"/>
            <a:ext cx="6570672" cy="5387028"/>
          </a:xfrm>
          <a:prstGeom prst="rect">
            <a:avLst/>
          </a:prstGeom>
        </p:spPr>
      </p:pic>
      <p:pic>
        <p:nvPicPr>
          <p:cNvPr id="7" name="Picture 6">
            <a:extLst>
              <a:ext uri="{FF2B5EF4-FFF2-40B4-BE49-F238E27FC236}">
                <a16:creationId xmlns:a16="http://schemas.microsoft.com/office/drawing/2014/main" id="{7C5BA9E7-F861-B448-A457-E4E6BAD0B78F}"/>
              </a:ext>
            </a:extLst>
          </p:cNvPr>
          <p:cNvPicPr>
            <a:picLocks noChangeAspect="1"/>
          </p:cNvPicPr>
          <p:nvPr/>
        </p:nvPicPr>
        <p:blipFill>
          <a:blip r:embed="rId3"/>
          <a:stretch>
            <a:fillRect/>
          </a:stretch>
        </p:blipFill>
        <p:spPr>
          <a:xfrm>
            <a:off x="7275008" y="854770"/>
            <a:ext cx="4601194" cy="2452524"/>
          </a:xfrm>
          <a:prstGeom prst="rect">
            <a:avLst/>
          </a:prstGeom>
        </p:spPr>
      </p:pic>
      <p:pic>
        <p:nvPicPr>
          <p:cNvPr id="11" name="Picture 10">
            <a:extLst>
              <a:ext uri="{FF2B5EF4-FFF2-40B4-BE49-F238E27FC236}">
                <a16:creationId xmlns:a16="http://schemas.microsoft.com/office/drawing/2014/main" id="{027ADE11-A0B8-7B49-BEC9-B81EF01E72D9}"/>
              </a:ext>
            </a:extLst>
          </p:cNvPr>
          <p:cNvPicPr>
            <a:picLocks noChangeAspect="1"/>
          </p:cNvPicPr>
          <p:nvPr/>
        </p:nvPicPr>
        <p:blipFill>
          <a:blip r:embed="rId4"/>
          <a:stretch>
            <a:fillRect/>
          </a:stretch>
        </p:blipFill>
        <p:spPr>
          <a:xfrm>
            <a:off x="7275007" y="3550707"/>
            <a:ext cx="4756685" cy="2693515"/>
          </a:xfrm>
          <a:prstGeom prst="rect">
            <a:avLst/>
          </a:prstGeom>
        </p:spPr>
      </p:pic>
      <p:sp>
        <p:nvSpPr>
          <p:cNvPr id="8" name="Footer Placeholder 4">
            <a:extLst>
              <a:ext uri="{FF2B5EF4-FFF2-40B4-BE49-F238E27FC236}">
                <a16:creationId xmlns:a16="http://schemas.microsoft.com/office/drawing/2014/main" id="{E36CAA7F-63FF-E94F-A82F-D69D0B1CB091}"/>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r>
              <a:rPr lang="en-US" sz="800">
                <a:solidFill>
                  <a:srgbClr val="FFFFFF"/>
                </a:solidFill>
                <a:latin typeface="IBM Plex Sans"/>
              </a:rPr>
              <a:t>IBM Cognitive Applications © 2019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4221900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A picture containing rain, stop&#10;&#10;Description automatically generated">
            <a:extLst>
              <a:ext uri="{FF2B5EF4-FFF2-40B4-BE49-F238E27FC236}">
                <a16:creationId xmlns:a16="http://schemas.microsoft.com/office/drawing/2014/main" id="{FBA75C3B-A566-420E-85EE-BF2A70BEB38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3"/>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E3B36CD-AA5B-D54E-80E0-FD42AF0ABC40}"/>
              </a:ext>
            </a:extLst>
          </p:cNvPr>
          <p:cNvSpPr>
            <a:spLocks noGrp="1"/>
          </p:cNvSpPr>
          <p:nvPr>
            <p:ph type="title"/>
          </p:nvPr>
        </p:nvSpPr>
        <p:spPr>
          <a:xfrm>
            <a:off x="1097280" y="325549"/>
            <a:ext cx="10058400" cy="366375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b="1">
                <a:solidFill>
                  <a:srgbClr val="FFFFFF"/>
                </a:solidFill>
              </a:rPr>
              <a:t>ML Model</a:t>
            </a:r>
            <a:br>
              <a:rPr lang="en-US" sz="3600" b="1">
                <a:solidFill>
                  <a:srgbClr val="FFFFFF"/>
                </a:solidFill>
              </a:rPr>
            </a:br>
            <a:r>
              <a:rPr lang="en-US" sz="3600" b="1">
                <a:solidFill>
                  <a:srgbClr val="FFFFFF"/>
                </a:solidFill>
              </a:rPr>
              <a:t>Building and Deploying</a:t>
            </a:r>
          </a:p>
        </p:txBody>
      </p:sp>
      <p:sp>
        <p:nvSpPr>
          <p:cNvPr id="3" name="Footer Placeholder 4">
            <a:extLst>
              <a:ext uri="{FF2B5EF4-FFF2-40B4-BE49-F238E27FC236}">
                <a16:creationId xmlns:a16="http://schemas.microsoft.com/office/drawing/2014/main" id="{44F8F87C-8CFB-DA4A-BBBF-1B1D44A457EB}"/>
              </a:ext>
            </a:extLst>
          </p:cNvPr>
          <p:cNvSpPr>
            <a:spLocks noGrp="1"/>
          </p:cNvSpPr>
          <p:nvPr>
            <p:ph type="ftr" sz="quarter" idx="10"/>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IBM Cognitive Applications © 2019 IBM Corporation</a:t>
            </a:r>
          </a:p>
        </p:txBody>
      </p:sp>
    </p:spTree>
    <p:extLst>
      <p:ext uri="{BB962C8B-B14F-4D97-AF65-F5344CB8AC3E}">
        <p14:creationId xmlns:p14="http://schemas.microsoft.com/office/powerpoint/2010/main" val="316598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2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C29C-8956-4145-B468-A0D3D16418F5}"/>
              </a:ext>
            </a:extLst>
          </p:cNvPr>
          <p:cNvSpPr>
            <a:spLocks noGrp="1"/>
          </p:cNvSpPr>
          <p:nvPr>
            <p:ph type="title"/>
          </p:nvPr>
        </p:nvSpPr>
        <p:spPr>
          <a:xfrm>
            <a:off x="838200" y="1"/>
            <a:ext cx="10515600" cy="815546"/>
          </a:xfrm>
        </p:spPr>
        <p:txBody>
          <a:bodyPr>
            <a:normAutofit/>
          </a:bodyPr>
          <a:lstStyle/>
          <a:p>
            <a:r>
              <a:rPr lang="en-IN" b="1" dirty="0"/>
              <a:t>Andreas Mueller – ML workflow graph</a:t>
            </a:r>
            <a:endParaRPr lang="en-US" dirty="0"/>
          </a:p>
        </p:txBody>
      </p:sp>
      <p:pic>
        <p:nvPicPr>
          <p:cNvPr id="4" name="Content Placeholder 3">
            <a:extLst>
              <a:ext uri="{FF2B5EF4-FFF2-40B4-BE49-F238E27FC236}">
                <a16:creationId xmlns:a16="http://schemas.microsoft.com/office/drawing/2014/main" id="{C5059539-4FEE-E44F-A770-87A41496932E}"/>
              </a:ext>
            </a:extLst>
          </p:cNvPr>
          <p:cNvPicPr>
            <a:picLocks noGrp="1" noChangeAspect="1"/>
          </p:cNvPicPr>
          <p:nvPr>
            <p:ph idx="1"/>
          </p:nvPr>
        </p:nvPicPr>
        <p:blipFill>
          <a:blip r:embed="rId2"/>
          <a:stretch>
            <a:fillRect/>
          </a:stretch>
        </p:blipFill>
        <p:spPr>
          <a:xfrm>
            <a:off x="1265896" y="1025612"/>
            <a:ext cx="9660208" cy="5361416"/>
          </a:xfrm>
          <a:prstGeom prst="rect">
            <a:avLst/>
          </a:prstGeom>
        </p:spPr>
      </p:pic>
    </p:spTree>
    <p:extLst>
      <p:ext uri="{BB962C8B-B14F-4D97-AF65-F5344CB8AC3E}">
        <p14:creationId xmlns:p14="http://schemas.microsoft.com/office/powerpoint/2010/main" val="412173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24F881E-F738-0D46-8858-ABA259E2FE01}"/>
              </a:ext>
            </a:extLst>
          </p:cNvPr>
          <p:cNvSpPr>
            <a:spLocks noGrp="1"/>
          </p:cNvSpPr>
          <p:nvPr>
            <p:ph type="title"/>
          </p:nvPr>
        </p:nvSpPr>
        <p:spPr/>
        <p:txBody>
          <a:bodyPr/>
          <a:lstStyle/>
          <a:p>
            <a:r>
              <a:rPr lang="en-US" b="1" dirty="0"/>
              <a:t>Code / Notebook</a:t>
            </a:r>
          </a:p>
        </p:txBody>
      </p:sp>
      <p:sp>
        <p:nvSpPr>
          <p:cNvPr id="7" name="Footer Placeholder 4">
            <a:extLst>
              <a:ext uri="{FF2B5EF4-FFF2-40B4-BE49-F238E27FC236}">
                <a16:creationId xmlns:a16="http://schemas.microsoft.com/office/drawing/2014/main" id="{49DAE5F7-FDBF-A74E-96BB-2809101FA5AA}"/>
              </a:ext>
            </a:extLst>
          </p:cNvPr>
          <p:cNvSpPr>
            <a:spLocks noGrp="1"/>
          </p:cNvSpPr>
          <p:nvPr>
            <p:ph type="ftr" sz="quarter" idx="10"/>
          </p:nvPr>
        </p:nvSpPr>
        <p:spPr/>
        <p:txBody>
          <a:bodyPr/>
          <a:lstStyle/>
          <a:p>
            <a:pPr defTabSz="914377"/>
            <a:r>
              <a:rPr lang="en-US" dirty="0">
                <a:solidFill>
                  <a:srgbClr val="FFFFFF"/>
                </a:solidFill>
                <a:latin typeface="IBM Plex Sans"/>
              </a:rPr>
              <a:t>IBM Cognitive Applications © 2019 IBM Corporation</a:t>
            </a:r>
          </a:p>
        </p:txBody>
      </p:sp>
      <p:sp>
        <p:nvSpPr>
          <p:cNvPr id="2" name="Text Placeholder 1">
            <a:extLst>
              <a:ext uri="{FF2B5EF4-FFF2-40B4-BE49-F238E27FC236}">
                <a16:creationId xmlns:a16="http://schemas.microsoft.com/office/drawing/2014/main" id="{0AD74B62-FCA3-A848-B022-94190D79DEC0}"/>
              </a:ext>
            </a:extLst>
          </p:cNvPr>
          <p:cNvSpPr>
            <a:spLocks noGrp="1"/>
          </p:cNvSpPr>
          <p:nvPr>
            <p:ph type="body" sz="quarter" idx="13"/>
          </p:nvPr>
        </p:nvSpPr>
        <p:spPr>
          <a:xfrm>
            <a:off x="292609" y="1637339"/>
            <a:ext cx="4504679" cy="4357060"/>
          </a:xfrm>
        </p:spPr>
        <p:txBody>
          <a:bodyPr/>
          <a:lstStyle/>
          <a:p>
            <a:pPr>
              <a:spcAft>
                <a:spcPts val="400"/>
              </a:spcAft>
            </a:pPr>
            <a:r>
              <a:rPr lang="en-US" sz="2133" dirty="0"/>
              <a:t>Anaconda based default or customized environments for Python (3.5) and R</a:t>
            </a:r>
          </a:p>
          <a:p>
            <a:pPr marL="497404" lvl="2" indent="-228594">
              <a:spcAft>
                <a:spcPts val="400"/>
              </a:spcAft>
              <a:buFont typeface="Arial" panose="020B0604020202020204" pitchFamily="34" charset="0"/>
              <a:buChar char="•"/>
            </a:pPr>
            <a:r>
              <a:rPr lang="en-US" sz="2133" dirty="0"/>
              <a:t>Use Spark environment for Scala</a:t>
            </a:r>
          </a:p>
          <a:p>
            <a:pPr>
              <a:spcAft>
                <a:spcPts val="400"/>
              </a:spcAft>
            </a:pPr>
            <a:endParaRPr lang="en-US" sz="2133" dirty="0"/>
          </a:p>
          <a:p>
            <a:pPr>
              <a:spcAft>
                <a:spcPts val="400"/>
              </a:spcAft>
            </a:pPr>
            <a:endParaRPr lang="en-US" sz="2133" dirty="0"/>
          </a:p>
          <a:p>
            <a:pPr>
              <a:spcAft>
                <a:spcPts val="400"/>
              </a:spcAft>
            </a:pPr>
            <a:r>
              <a:rPr lang="en-US" sz="2133" dirty="0"/>
              <a:t>Don’t forget : File </a:t>
            </a:r>
            <a:r>
              <a:rPr lang="en-US" sz="2133" dirty="0">
                <a:sym typeface="Wingdings" pitchFamily="2" charset="2"/>
              </a:rPr>
              <a:t> Stop Kernel</a:t>
            </a:r>
            <a:endParaRPr lang="en-US" sz="2133" dirty="0"/>
          </a:p>
        </p:txBody>
      </p:sp>
      <p:pic>
        <p:nvPicPr>
          <p:cNvPr id="5" name="Picture 4">
            <a:extLst>
              <a:ext uri="{FF2B5EF4-FFF2-40B4-BE49-F238E27FC236}">
                <a16:creationId xmlns:a16="http://schemas.microsoft.com/office/drawing/2014/main" id="{7B41DB36-5620-A346-A224-871DE0145000}"/>
              </a:ext>
            </a:extLst>
          </p:cNvPr>
          <p:cNvPicPr>
            <a:picLocks noChangeAspect="1"/>
          </p:cNvPicPr>
          <p:nvPr/>
        </p:nvPicPr>
        <p:blipFill>
          <a:blip r:embed="rId3"/>
          <a:stretch>
            <a:fillRect/>
          </a:stretch>
        </p:blipFill>
        <p:spPr>
          <a:xfrm>
            <a:off x="5274364" y="3193774"/>
            <a:ext cx="6761921" cy="3130605"/>
          </a:xfrm>
          <a:prstGeom prst="rect">
            <a:avLst/>
          </a:prstGeom>
        </p:spPr>
      </p:pic>
      <p:pic>
        <p:nvPicPr>
          <p:cNvPr id="8" name="Picture 7">
            <a:extLst>
              <a:ext uri="{FF2B5EF4-FFF2-40B4-BE49-F238E27FC236}">
                <a16:creationId xmlns:a16="http://schemas.microsoft.com/office/drawing/2014/main" id="{CE6FD887-6F28-5C4D-96DD-BC5F0143E4A4}"/>
              </a:ext>
            </a:extLst>
          </p:cNvPr>
          <p:cNvPicPr>
            <a:picLocks noChangeAspect="1"/>
          </p:cNvPicPr>
          <p:nvPr/>
        </p:nvPicPr>
        <p:blipFill>
          <a:blip r:embed="rId4"/>
          <a:stretch>
            <a:fillRect/>
          </a:stretch>
        </p:blipFill>
        <p:spPr>
          <a:xfrm>
            <a:off x="5274363" y="770911"/>
            <a:ext cx="6553199" cy="2032000"/>
          </a:xfrm>
          <a:prstGeom prst="rect">
            <a:avLst/>
          </a:prstGeom>
        </p:spPr>
      </p:pic>
    </p:spTree>
    <p:extLst>
      <p:ext uri="{BB962C8B-B14F-4D97-AF65-F5344CB8AC3E}">
        <p14:creationId xmlns:p14="http://schemas.microsoft.com/office/powerpoint/2010/main" val="213523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3CAD-731A-3F46-A607-058669371185}"/>
              </a:ext>
            </a:extLst>
          </p:cNvPr>
          <p:cNvSpPr>
            <a:spLocks noGrp="1"/>
          </p:cNvSpPr>
          <p:nvPr>
            <p:ph type="title"/>
          </p:nvPr>
        </p:nvSpPr>
        <p:spPr/>
        <p:txBody>
          <a:bodyPr/>
          <a:lstStyle/>
          <a:p>
            <a:r>
              <a:rPr lang="en-US" b="1" dirty="0"/>
              <a:t>Visual Assembly</a:t>
            </a:r>
          </a:p>
        </p:txBody>
      </p:sp>
      <p:sp>
        <p:nvSpPr>
          <p:cNvPr id="7" name="Footer Placeholder 4">
            <a:extLst>
              <a:ext uri="{FF2B5EF4-FFF2-40B4-BE49-F238E27FC236}">
                <a16:creationId xmlns:a16="http://schemas.microsoft.com/office/drawing/2014/main" id="{5361B3A8-DC4A-A745-8048-F6D01C4C7039}"/>
              </a:ext>
            </a:extLst>
          </p:cNvPr>
          <p:cNvSpPr>
            <a:spLocks noGrp="1"/>
          </p:cNvSpPr>
          <p:nvPr>
            <p:ph type="ftr" sz="quarter" idx="10"/>
          </p:nvPr>
        </p:nvSpPr>
        <p:spPr/>
        <p:txBody>
          <a:bodyPr/>
          <a:lstStyle/>
          <a:p>
            <a:pPr defTabSz="914377"/>
            <a:r>
              <a:rPr lang="en-US" dirty="0">
                <a:solidFill>
                  <a:srgbClr val="FFFFFF"/>
                </a:solidFill>
                <a:latin typeface="IBM Plex Sans"/>
              </a:rPr>
              <a:t>IBM Cognitive Applications © 2019 IBM Corporation</a:t>
            </a:r>
          </a:p>
        </p:txBody>
      </p:sp>
      <p:sp>
        <p:nvSpPr>
          <p:cNvPr id="5" name="Text Placeholder 4">
            <a:extLst>
              <a:ext uri="{FF2B5EF4-FFF2-40B4-BE49-F238E27FC236}">
                <a16:creationId xmlns:a16="http://schemas.microsoft.com/office/drawing/2014/main" id="{780472A8-6E6F-9D49-A6DA-8A7CE970CEC3}"/>
              </a:ext>
            </a:extLst>
          </p:cNvPr>
          <p:cNvSpPr>
            <a:spLocks noGrp="1"/>
          </p:cNvSpPr>
          <p:nvPr>
            <p:ph type="body" sz="quarter" idx="13"/>
          </p:nvPr>
        </p:nvSpPr>
        <p:spPr>
          <a:xfrm>
            <a:off x="292608" y="1637339"/>
            <a:ext cx="4743219" cy="4357060"/>
          </a:xfrm>
        </p:spPr>
        <p:txBody>
          <a:bodyPr/>
          <a:lstStyle/>
          <a:p>
            <a:pPr>
              <a:spcAft>
                <a:spcPts val="400"/>
              </a:spcAft>
            </a:pPr>
            <a:r>
              <a:rPr lang="en-US" sz="2133" dirty="0"/>
              <a:t>Drag and Drop visual assembly of pipelines using either SPSS Modeler runtime or Spark.</a:t>
            </a:r>
          </a:p>
          <a:p>
            <a:pPr marL="497404" lvl="2" indent="-228594">
              <a:spcAft>
                <a:spcPts val="400"/>
              </a:spcAft>
              <a:buFont typeface="Arial" panose="020B0604020202020204" pitchFamily="34" charset="0"/>
              <a:buChar char="•"/>
            </a:pPr>
            <a:r>
              <a:rPr lang="en-US" sz="2133" dirty="0"/>
              <a:t>Data asset nodes to bring in data</a:t>
            </a:r>
          </a:p>
          <a:p>
            <a:pPr marL="497404" lvl="2" indent="-228594">
              <a:spcAft>
                <a:spcPts val="400"/>
              </a:spcAft>
              <a:buFont typeface="Arial" panose="020B0604020202020204" pitchFamily="34" charset="0"/>
              <a:buChar char="•"/>
            </a:pPr>
            <a:r>
              <a:rPr lang="en-US" sz="2133" dirty="0"/>
              <a:t>Data preparation nodes to modify data (or use auto data prep node)</a:t>
            </a:r>
          </a:p>
          <a:p>
            <a:pPr marL="497404" lvl="2" indent="-228594">
              <a:spcAft>
                <a:spcPts val="400"/>
              </a:spcAft>
              <a:buFont typeface="Arial" panose="020B0604020202020204" pitchFamily="34" charset="0"/>
              <a:buChar char="•"/>
            </a:pPr>
            <a:r>
              <a:rPr lang="en-US" sz="2133" dirty="0"/>
              <a:t>Modeling nodes to develop models (decision trees, random forest, linear regression ,</a:t>
            </a:r>
            <a:r>
              <a:rPr lang="en-US" sz="2133" dirty="0" err="1"/>
              <a:t>etc</a:t>
            </a:r>
            <a:r>
              <a:rPr lang="en-US" sz="2133" dirty="0"/>
              <a:t>).</a:t>
            </a:r>
          </a:p>
        </p:txBody>
      </p:sp>
      <p:pic>
        <p:nvPicPr>
          <p:cNvPr id="6" name="Picture 5">
            <a:extLst>
              <a:ext uri="{FF2B5EF4-FFF2-40B4-BE49-F238E27FC236}">
                <a16:creationId xmlns:a16="http://schemas.microsoft.com/office/drawing/2014/main" id="{C5D723FA-10C8-F04E-9A96-FF0A781AA90B}"/>
              </a:ext>
            </a:extLst>
          </p:cNvPr>
          <p:cNvPicPr>
            <a:picLocks noChangeAspect="1"/>
          </p:cNvPicPr>
          <p:nvPr/>
        </p:nvPicPr>
        <p:blipFill>
          <a:blip r:embed="rId2"/>
          <a:stretch>
            <a:fillRect/>
          </a:stretch>
        </p:blipFill>
        <p:spPr>
          <a:xfrm>
            <a:off x="5803394" y="907773"/>
            <a:ext cx="6161109" cy="5086625"/>
          </a:xfrm>
          <a:prstGeom prst="rect">
            <a:avLst/>
          </a:prstGeom>
        </p:spPr>
      </p:pic>
    </p:spTree>
    <p:extLst>
      <p:ext uri="{BB962C8B-B14F-4D97-AF65-F5344CB8AC3E}">
        <p14:creationId xmlns:p14="http://schemas.microsoft.com/office/powerpoint/2010/main" val="2189284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62E0-9E74-784A-8FFA-1769364272D5}"/>
              </a:ext>
            </a:extLst>
          </p:cNvPr>
          <p:cNvSpPr>
            <a:spLocks noGrp="1"/>
          </p:cNvSpPr>
          <p:nvPr>
            <p:ph type="title"/>
          </p:nvPr>
        </p:nvSpPr>
        <p:spPr>
          <a:xfrm>
            <a:off x="343514" y="136525"/>
            <a:ext cx="5522976" cy="634386"/>
          </a:xfrm>
        </p:spPr>
        <p:txBody>
          <a:bodyPr>
            <a:normAutofit fontScale="90000"/>
          </a:bodyPr>
          <a:lstStyle/>
          <a:p>
            <a:r>
              <a:rPr lang="en-US" b="1" dirty="0"/>
              <a:t>AutoAI</a:t>
            </a:r>
          </a:p>
        </p:txBody>
      </p:sp>
      <p:sp>
        <p:nvSpPr>
          <p:cNvPr id="5" name="Footer Placeholder 4">
            <a:extLst>
              <a:ext uri="{FF2B5EF4-FFF2-40B4-BE49-F238E27FC236}">
                <a16:creationId xmlns:a16="http://schemas.microsoft.com/office/drawing/2014/main" id="{ED614313-4227-2B44-842B-843A38F14AA9}"/>
              </a:ext>
            </a:extLst>
          </p:cNvPr>
          <p:cNvSpPr>
            <a:spLocks noGrp="1"/>
          </p:cNvSpPr>
          <p:nvPr>
            <p:ph type="ftr" sz="quarter" idx="10"/>
          </p:nvPr>
        </p:nvSpPr>
        <p:spPr/>
        <p:txBody>
          <a:bodyPr/>
          <a:lstStyle/>
          <a:p>
            <a:pPr defTabSz="914377"/>
            <a:r>
              <a:rPr lang="en-US" dirty="0">
                <a:solidFill>
                  <a:srgbClr val="FFFFFF"/>
                </a:solidFill>
                <a:latin typeface="IBM Plex Sans"/>
              </a:rPr>
              <a:t>IBM Cognitive Applications © 2019 IBM Corporation</a:t>
            </a:r>
          </a:p>
        </p:txBody>
      </p:sp>
      <p:sp>
        <p:nvSpPr>
          <p:cNvPr id="6" name="Text Placeholder 5">
            <a:extLst>
              <a:ext uri="{FF2B5EF4-FFF2-40B4-BE49-F238E27FC236}">
                <a16:creationId xmlns:a16="http://schemas.microsoft.com/office/drawing/2014/main" id="{9796C1C6-78E7-054B-882A-6C83AAAADD62}"/>
              </a:ext>
            </a:extLst>
          </p:cNvPr>
          <p:cNvSpPr>
            <a:spLocks noGrp="1"/>
          </p:cNvSpPr>
          <p:nvPr>
            <p:ph type="body" sz="quarter" idx="13"/>
          </p:nvPr>
        </p:nvSpPr>
        <p:spPr>
          <a:xfrm>
            <a:off x="343516" y="770911"/>
            <a:ext cx="6232121" cy="4219680"/>
          </a:xfrm>
        </p:spPr>
        <p:txBody>
          <a:bodyPr>
            <a:normAutofit fontScale="92500" lnSpcReduction="10000"/>
          </a:bodyPr>
          <a:lstStyle/>
          <a:p>
            <a:pPr>
              <a:spcAft>
                <a:spcPts val="400"/>
              </a:spcAft>
            </a:pPr>
            <a:r>
              <a:rPr lang="en-US" sz="2133" dirty="0"/>
              <a:t>Encompasses three approaches to simplify model creation:</a:t>
            </a:r>
          </a:p>
          <a:p>
            <a:pPr marL="497404" lvl="2" indent="-228594">
              <a:spcAft>
                <a:spcPts val="400"/>
              </a:spcAft>
              <a:buFont typeface="Arial" panose="020B0604020202020204" pitchFamily="34" charset="0"/>
              <a:buChar char="•"/>
            </a:pPr>
            <a:r>
              <a:rPr lang="en-US" altLang="en-US" dirty="0"/>
              <a:t>Transfer knowledge learning in one deep learning system to apply to a different domain (Watson Services)</a:t>
            </a:r>
          </a:p>
          <a:p>
            <a:pPr marL="497404" lvl="2" indent="-228594">
              <a:spcAft>
                <a:spcPts val="400"/>
              </a:spcAft>
              <a:buFont typeface="Arial" panose="020B0604020202020204" pitchFamily="34" charset="0"/>
              <a:buChar char="•"/>
            </a:pPr>
            <a:r>
              <a:rPr lang="en-US" altLang="en-US" b="1" dirty="0"/>
              <a:t>AutoAI Pipeline Optimization to auto clean data, engineer features, and complete HPO to find the optimal end to end pipeline</a:t>
            </a:r>
          </a:p>
          <a:p>
            <a:pPr marL="497404" lvl="2" indent="-228594">
              <a:spcAft>
                <a:spcPts val="400"/>
              </a:spcAft>
              <a:buFont typeface="Arial" panose="020B0604020202020204" pitchFamily="34" charset="0"/>
              <a:buChar char="•"/>
            </a:pPr>
            <a:r>
              <a:rPr lang="en-US" altLang="en-US" dirty="0"/>
              <a:t>Neural Network Search to generate custom deep neural network through searching the best architectures for the input data. </a:t>
            </a:r>
          </a:p>
          <a:p>
            <a:pPr lvl="1">
              <a:spcAft>
                <a:spcPts val="400"/>
              </a:spcAft>
            </a:pPr>
            <a:endParaRPr lang="en-US" sz="2133" dirty="0"/>
          </a:p>
          <a:p>
            <a:pPr>
              <a:spcAft>
                <a:spcPts val="400"/>
              </a:spcAft>
            </a:pPr>
            <a:r>
              <a:rPr lang="en-US" sz="2133" dirty="0"/>
              <a:t>Training feedback visualizations provide real-time results to see model performance</a:t>
            </a:r>
          </a:p>
          <a:p>
            <a:pPr>
              <a:spcAft>
                <a:spcPts val="400"/>
              </a:spcAft>
            </a:pPr>
            <a:r>
              <a:rPr lang="en-US" sz="2133" dirty="0"/>
              <a:t>One-click deployment to Watson Machine Learning</a:t>
            </a:r>
          </a:p>
          <a:p>
            <a:pPr>
              <a:spcAft>
                <a:spcPts val="400"/>
              </a:spcAft>
            </a:pPr>
            <a:endParaRPr lang="en-US" sz="2133" dirty="0"/>
          </a:p>
          <a:p>
            <a:pPr>
              <a:spcAft>
                <a:spcPts val="400"/>
              </a:spcAft>
            </a:pPr>
            <a:endParaRPr lang="en-US" sz="2133" dirty="0"/>
          </a:p>
          <a:p>
            <a:pPr>
              <a:spcAft>
                <a:spcPts val="400"/>
              </a:spcAft>
            </a:pPr>
            <a:endParaRPr lang="en-US" sz="2133" dirty="0"/>
          </a:p>
        </p:txBody>
      </p:sp>
      <p:pic>
        <p:nvPicPr>
          <p:cNvPr id="7" name="Picture 6">
            <a:extLst>
              <a:ext uri="{FF2B5EF4-FFF2-40B4-BE49-F238E27FC236}">
                <a16:creationId xmlns:a16="http://schemas.microsoft.com/office/drawing/2014/main" id="{4ED62090-EFBE-8A44-9C3A-A871581B0940}"/>
              </a:ext>
            </a:extLst>
          </p:cNvPr>
          <p:cNvPicPr>
            <a:picLocks noChangeAspect="1"/>
          </p:cNvPicPr>
          <p:nvPr/>
        </p:nvPicPr>
        <p:blipFill rotWithShape="1">
          <a:blip r:embed="rId3"/>
          <a:srcRect l="937"/>
          <a:stretch/>
        </p:blipFill>
        <p:spPr>
          <a:xfrm>
            <a:off x="6765890" y="442130"/>
            <a:ext cx="5082596" cy="5552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685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a:extLst>
              <a:ext uri="{FF2B5EF4-FFF2-40B4-BE49-F238E27FC236}">
                <a16:creationId xmlns:a16="http://schemas.microsoft.com/office/drawing/2014/main" id="{7EE5DF53-2037-454F-B4D3-E3C864E1CC7C}"/>
              </a:ext>
            </a:extLst>
          </p:cNvPr>
          <p:cNvSpPr/>
          <p:nvPr/>
        </p:nvSpPr>
        <p:spPr>
          <a:xfrm>
            <a:off x="280416" y="2054517"/>
            <a:ext cx="1255776" cy="1426464"/>
          </a:xfrm>
          <a:prstGeom prst="can">
            <a:avLst/>
          </a:prstGeom>
          <a:solidFill>
            <a:schemeClr val="accent1">
              <a:lumMod val="20000"/>
              <a:lumOff val="80000"/>
            </a:schemeClr>
          </a:solidFill>
          <a:ln>
            <a:solidFill>
              <a:schemeClr val="accent1">
                <a:lumMod val="50000"/>
              </a:schemeClr>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914354">
              <a:defRPr/>
            </a:pPr>
            <a:r>
              <a:rPr lang="en-US" sz="1600" dirty="0">
                <a:solidFill>
                  <a:srgbClr val="000000"/>
                </a:solidFill>
                <a:latin typeface="Arial"/>
                <a:cs typeface="Arial"/>
                <a:sym typeface="Arial"/>
              </a:rPr>
              <a:t>Raw Labeled Data Set</a:t>
            </a:r>
          </a:p>
        </p:txBody>
      </p:sp>
      <p:sp>
        <p:nvSpPr>
          <p:cNvPr id="3" name="Rectangle 2">
            <a:extLst>
              <a:ext uri="{FF2B5EF4-FFF2-40B4-BE49-F238E27FC236}">
                <a16:creationId xmlns:a16="http://schemas.microsoft.com/office/drawing/2014/main" id="{8653E51E-03F1-BD4D-8AF2-34979EB10AE6}"/>
              </a:ext>
            </a:extLst>
          </p:cNvPr>
          <p:cNvSpPr/>
          <p:nvPr/>
        </p:nvSpPr>
        <p:spPr>
          <a:xfrm>
            <a:off x="2138780" y="2225466"/>
            <a:ext cx="1230475" cy="1066079"/>
          </a:xfrm>
          <a:prstGeom prst="rect">
            <a:avLst/>
          </a:prstGeom>
          <a:solidFill>
            <a:schemeClr val="accent1">
              <a:lumMod val="20000"/>
              <a:lumOff val="80000"/>
            </a:schemeClr>
          </a:solidFill>
          <a:ln>
            <a:solidFill>
              <a:schemeClr val="accent1">
                <a:lumMod val="50000"/>
              </a:schemeClr>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914354">
              <a:defRPr/>
            </a:pPr>
            <a:r>
              <a:rPr lang="en-US" sz="1600" dirty="0">
                <a:solidFill>
                  <a:srgbClr val="000000"/>
                </a:solidFill>
                <a:latin typeface="Arial"/>
                <a:cs typeface="Arial"/>
                <a:sym typeface="Arial"/>
              </a:rPr>
              <a:t>Prep</a:t>
            </a:r>
          </a:p>
        </p:txBody>
      </p:sp>
      <p:sp>
        <p:nvSpPr>
          <p:cNvPr id="9" name="Rectangle 8">
            <a:extLst>
              <a:ext uri="{FF2B5EF4-FFF2-40B4-BE49-F238E27FC236}">
                <a16:creationId xmlns:a16="http://schemas.microsoft.com/office/drawing/2014/main" id="{F22F697B-AC2C-864F-BA29-7E5CFD34D7B0}"/>
              </a:ext>
            </a:extLst>
          </p:cNvPr>
          <p:cNvSpPr/>
          <p:nvPr/>
        </p:nvSpPr>
        <p:spPr>
          <a:xfrm>
            <a:off x="3898843" y="2225467"/>
            <a:ext cx="1230475" cy="1066079"/>
          </a:xfrm>
          <a:prstGeom prst="rect">
            <a:avLst/>
          </a:prstGeom>
          <a:solidFill>
            <a:schemeClr val="accent1">
              <a:lumMod val="20000"/>
              <a:lumOff val="80000"/>
            </a:schemeClr>
          </a:solidFill>
          <a:ln>
            <a:solidFill>
              <a:schemeClr val="accent1">
                <a:lumMod val="50000"/>
              </a:schemeClr>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914354">
              <a:defRPr/>
            </a:pPr>
            <a:r>
              <a:rPr lang="en-US" sz="1600" dirty="0">
                <a:solidFill>
                  <a:srgbClr val="000000"/>
                </a:solidFill>
                <a:latin typeface="Arial"/>
                <a:cs typeface="Arial"/>
                <a:sym typeface="Arial"/>
              </a:rPr>
              <a:t>Model selection</a:t>
            </a:r>
          </a:p>
        </p:txBody>
      </p:sp>
      <p:sp>
        <p:nvSpPr>
          <p:cNvPr id="10" name="Rectangle 9">
            <a:extLst>
              <a:ext uri="{FF2B5EF4-FFF2-40B4-BE49-F238E27FC236}">
                <a16:creationId xmlns:a16="http://schemas.microsoft.com/office/drawing/2014/main" id="{C81DB4D7-94F0-244B-881D-0D196A9E157F}"/>
              </a:ext>
            </a:extLst>
          </p:cNvPr>
          <p:cNvSpPr/>
          <p:nvPr/>
        </p:nvSpPr>
        <p:spPr>
          <a:xfrm>
            <a:off x="5614748" y="2243957"/>
            <a:ext cx="1230475" cy="1066079"/>
          </a:xfrm>
          <a:prstGeom prst="rect">
            <a:avLst/>
          </a:prstGeom>
          <a:solidFill>
            <a:schemeClr val="accent1">
              <a:lumMod val="20000"/>
              <a:lumOff val="80000"/>
            </a:schemeClr>
          </a:solidFill>
          <a:ln>
            <a:solidFill>
              <a:schemeClr val="accent1">
                <a:lumMod val="50000"/>
              </a:schemeClr>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914354">
              <a:defRPr/>
            </a:pPr>
            <a:r>
              <a:rPr lang="en-US" sz="1600" dirty="0">
                <a:solidFill>
                  <a:srgbClr val="000000"/>
                </a:solidFill>
                <a:latin typeface="Arial"/>
                <a:cs typeface="Arial"/>
                <a:sym typeface="Arial"/>
              </a:rPr>
              <a:t>HPO</a:t>
            </a:r>
          </a:p>
        </p:txBody>
      </p:sp>
      <p:sp>
        <p:nvSpPr>
          <p:cNvPr id="11" name="Rectangle 10">
            <a:extLst>
              <a:ext uri="{FF2B5EF4-FFF2-40B4-BE49-F238E27FC236}">
                <a16:creationId xmlns:a16="http://schemas.microsoft.com/office/drawing/2014/main" id="{ED6B1922-D9F6-B549-B5C8-A517B95FF7B1}"/>
              </a:ext>
            </a:extLst>
          </p:cNvPr>
          <p:cNvSpPr/>
          <p:nvPr/>
        </p:nvSpPr>
        <p:spPr>
          <a:xfrm>
            <a:off x="7341480" y="2243958"/>
            <a:ext cx="1230475" cy="1066079"/>
          </a:xfrm>
          <a:prstGeom prst="rect">
            <a:avLst/>
          </a:prstGeom>
          <a:solidFill>
            <a:schemeClr val="accent1">
              <a:lumMod val="20000"/>
              <a:lumOff val="80000"/>
            </a:schemeClr>
          </a:solidFill>
          <a:ln>
            <a:solidFill>
              <a:schemeClr val="accent1">
                <a:lumMod val="50000"/>
              </a:schemeClr>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914354">
              <a:defRPr/>
            </a:pPr>
            <a:r>
              <a:rPr lang="en-US" sz="1600" dirty="0">
                <a:solidFill>
                  <a:srgbClr val="000000"/>
                </a:solidFill>
                <a:latin typeface="Arial"/>
                <a:cs typeface="Arial"/>
                <a:sym typeface="Arial"/>
              </a:rPr>
              <a:t>Feature Engineering</a:t>
            </a:r>
          </a:p>
        </p:txBody>
      </p:sp>
      <p:cxnSp>
        <p:nvCxnSpPr>
          <p:cNvPr id="7" name="Straight Arrow Connector 6">
            <a:extLst>
              <a:ext uri="{FF2B5EF4-FFF2-40B4-BE49-F238E27FC236}">
                <a16:creationId xmlns:a16="http://schemas.microsoft.com/office/drawing/2014/main" id="{9E5B2B98-86F1-1A40-9F88-F2C6B8DD6454}"/>
              </a:ext>
            </a:extLst>
          </p:cNvPr>
          <p:cNvCxnSpPr>
            <a:stCxn id="2" idx="4"/>
            <a:endCxn id="3" idx="1"/>
          </p:cNvCxnSpPr>
          <p:nvPr/>
        </p:nvCxnSpPr>
        <p:spPr>
          <a:xfrm flipV="1">
            <a:off x="1536192" y="2758504"/>
            <a:ext cx="602587" cy="9245"/>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4A92B8A-39A9-DA43-81EB-F03594CDB807}"/>
              </a:ext>
            </a:extLst>
          </p:cNvPr>
          <p:cNvCxnSpPr>
            <a:cxnSpLocks/>
            <a:stCxn id="3" idx="3"/>
            <a:endCxn id="9" idx="1"/>
          </p:cNvCxnSpPr>
          <p:nvPr/>
        </p:nvCxnSpPr>
        <p:spPr>
          <a:xfrm>
            <a:off x="3369254" y="2758506"/>
            <a:ext cx="529588" cy="1"/>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D8C4549-1006-2B40-9FB8-B8A46A89D8F0}"/>
              </a:ext>
            </a:extLst>
          </p:cNvPr>
          <p:cNvCxnSpPr>
            <a:cxnSpLocks/>
            <a:stCxn id="9" idx="3"/>
            <a:endCxn id="10" idx="1"/>
          </p:cNvCxnSpPr>
          <p:nvPr/>
        </p:nvCxnSpPr>
        <p:spPr>
          <a:xfrm>
            <a:off x="5129316" y="2758508"/>
            <a:ext cx="485432" cy="18489"/>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C321920-ABDA-4D46-B5DC-4A9FC44861EF}"/>
              </a:ext>
            </a:extLst>
          </p:cNvPr>
          <p:cNvCxnSpPr>
            <a:cxnSpLocks/>
            <a:stCxn id="10" idx="3"/>
            <a:endCxn id="11" idx="1"/>
          </p:cNvCxnSpPr>
          <p:nvPr/>
        </p:nvCxnSpPr>
        <p:spPr>
          <a:xfrm>
            <a:off x="6845225" y="2776997"/>
            <a:ext cx="496257" cy="1"/>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D69454D1-E1AA-C04E-AB38-924FE010AF0E}"/>
              </a:ext>
            </a:extLst>
          </p:cNvPr>
          <p:cNvSpPr/>
          <p:nvPr/>
        </p:nvSpPr>
        <p:spPr>
          <a:xfrm>
            <a:off x="9003104" y="2243958"/>
            <a:ext cx="1230475" cy="1066079"/>
          </a:xfrm>
          <a:prstGeom prst="rect">
            <a:avLst/>
          </a:prstGeom>
          <a:solidFill>
            <a:schemeClr val="accent1">
              <a:lumMod val="20000"/>
              <a:lumOff val="80000"/>
            </a:schemeClr>
          </a:solidFill>
          <a:ln>
            <a:solidFill>
              <a:schemeClr val="accent1">
                <a:lumMod val="50000"/>
              </a:schemeClr>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914354">
              <a:defRPr/>
            </a:pPr>
            <a:r>
              <a:rPr lang="en-US" sz="1600" dirty="0">
                <a:solidFill>
                  <a:srgbClr val="000000"/>
                </a:solidFill>
                <a:latin typeface="Arial"/>
                <a:cs typeface="Arial"/>
                <a:sym typeface="Arial"/>
              </a:rPr>
              <a:t>HPO</a:t>
            </a:r>
          </a:p>
        </p:txBody>
      </p:sp>
      <p:cxnSp>
        <p:nvCxnSpPr>
          <p:cNvPr id="19" name="Straight Arrow Connector 18">
            <a:extLst>
              <a:ext uri="{FF2B5EF4-FFF2-40B4-BE49-F238E27FC236}">
                <a16:creationId xmlns:a16="http://schemas.microsoft.com/office/drawing/2014/main" id="{E4AC5965-DB3E-6E45-B70E-648016665B0B}"/>
              </a:ext>
            </a:extLst>
          </p:cNvPr>
          <p:cNvCxnSpPr>
            <a:cxnSpLocks/>
            <a:stCxn id="11" idx="3"/>
            <a:endCxn id="18" idx="1"/>
          </p:cNvCxnSpPr>
          <p:nvPr/>
        </p:nvCxnSpPr>
        <p:spPr>
          <a:xfrm>
            <a:off x="8571955" y="2776996"/>
            <a:ext cx="431149" cy="0"/>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2AD09AC7-47AB-124B-B217-3B0451DF39AC}"/>
              </a:ext>
            </a:extLst>
          </p:cNvPr>
          <p:cNvSpPr/>
          <p:nvPr/>
        </p:nvSpPr>
        <p:spPr>
          <a:xfrm>
            <a:off x="10719012" y="2234711"/>
            <a:ext cx="1230475" cy="1066079"/>
          </a:xfrm>
          <a:prstGeom prst="rect">
            <a:avLst/>
          </a:prstGeom>
          <a:solidFill>
            <a:schemeClr val="accent1">
              <a:lumMod val="20000"/>
              <a:lumOff val="80000"/>
            </a:schemeClr>
          </a:solidFill>
          <a:ln>
            <a:solidFill>
              <a:schemeClr val="accent1">
                <a:lumMod val="50000"/>
              </a:schemeClr>
            </a:solidFill>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914354">
              <a:defRPr/>
            </a:pPr>
            <a:r>
              <a:rPr lang="en-US" sz="1600" dirty="0">
                <a:solidFill>
                  <a:srgbClr val="000000"/>
                </a:solidFill>
                <a:latin typeface="Arial"/>
                <a:cs typeface="Arial"/>
                <a:sym typeface="Arial"/>
              </a:rPr>
              <a:t>Ensembling</a:t>
            </a:r>
          </a:p>
        </p:txBody>
      </p:sp>
      <p:cxnSp>
        <p:nvCxnSpPr>
          <p:cNvPr id="22" name="Straight Arrow Connector 21">
            <a:extLst>
              <a:ext uri="{FF2B5EF4-FFF2-40B4-BE49-F238E27FC236}">
                <a16:creationId xmlns:a16="http://schemas.microsoft.com/office/drawing/2014/main" id="{2561232C-B500-444D-AE24-C3A9F87955B8}"/>
              </a:ext>
            </a:extLst>
          </p:cNvPr>
          <p:cNvCxnSpPr>
            <a:cxnSpLocks/>
            <a:stCxn id="18" idx="3"/>
            <a:endCxn id="21" idx="1"/>
          </p:cNvCxnSpPr>
          <p:nvPr/>
        </p:nvCxnSpPr>
        <p:spPr>
          <a:xfrm flipV="1">
            <a:off x="10233579" y="2767751"/>
            <a:ext cx="485432" cy="9247"/>
          </a:xfrm>
          <a:prstGeom prst="straightConnector1">
            <a:avLst/>
          </a:prstGeom>
          <a:ln>
            <a:solidFill>
              <a:schemeClr val="accent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AACDBD5C-F3C8-464D-ABC7-1D6576DCB840}"/>
              </a:ext>
            </a:extLst>
          </p:cNvPr>
          <p:cNvSpPr txBox="1"/>
          <p:nvPr/>
        </p:nvSpPr>
        <p:spPr>
          <a:xfrm>
            <a:off x="1897416" y="3642059"/>
            <a:ext cx="1752619" cy="1221168"/>
          </a:xfrm>
          <a:prstGeom prst="rect">
            <a:avLst/>
          </a:prstGeom>
          <a:noFill/>
          <a:ln>
            <a:solidFill>
              <a:schemeClr val="accent3"/>
            </a:solidFill>
          </a:ln>
        </p:spPr>
        <p:txBody>
          <a:bodyPr wrap="square" rtlCol="0">
            <a:spAutoFit/>
          </a:bodyPr>
          <a:lstStyle/>
          <a:p>
            <a:pPr defTabSz="914354">
              <a:defRPr/>
            </a:pPr>
            <a:r>
              <a:rPr lang="en-US" sz="1467" dirty="0">
                <a:latin typeface="IBM Plex Sans"/>
                <a:cs typeface="Arial"/>
                <a:sym typeface="Arial"/>
              </a:rPr>
              <a:t>Finds best preprocessing imputation / encoding and scaling strategies</a:t>
            </a:r>
          </a:p>
        </p:txBody>
      </p:sp>
      <p:sp>
        <p:nvSpPr>
          <p:cNvPr id="54" name="TextBox 53">
            <a:extLst>
              <a:ext uri="{FF2B5EF4-FFF2-40B4-BE49-F238E27FC236}">
                <a16:creationId xmlns:a16="http://schemas.microsoft.com/office/drawing/2014/main" id="{B46BCED1-5014-CE4F-B816-04A550777EF0}"/>
              </a:ext>
            </a:extLst>
          </p:cNvPr>
          <p:cNvSpPr txBox="1"/>
          <p:nvPr/>
        </p:nvSpPr>
        <p:spPr>
          <a:xfrm>
            <a:off x="3907757" y="3657956"/>
            <a:ext cx="1421489" cy="543867"/>
          </a:xfrm>
          <a:prstGeom prst="rect">
            <a:avLst/>
          </a:prstGeom>
          <a:noFill/>
          <a:ln>
            <a:solidFill>
              <a:schemeClr val="accent3"/>
            </a:solidFill>
          </a:ln>
        </p:spPr>
        <p:txBody>
          <a:bodyPr wrap="square" rtlCol="0">
            <a:spAutoFit/>
          </a:bodyPr>
          <a:lstStyle/>
          <a:p>
            <a:pPr defTabSz="914354">
              <a:defRPr/>
            </a:pPr>
            <a:r>
              <a:rPr lang="en-US" sz="1467" dirty="0">
                <a:latin typeface="IBM Plex Sans"/>
                <a:cs typeface="Arial"/>
                <a:sym typeface="Arial"/>
              </a:rPr>
              <a:t>Finds top-K estimators</a:t>
            </a:r>
          </a:p>
        </p:txBody>
      </p:sp>
      <p:sp>
        <p:nvSpPr>
          <p:cNvPr id="55" name="TextBox 54">
            <a:extLst>
              <a:ext uri="{FF2B5EF4-FFF2-40B4-BE49-F238E27FC236}">
                <a16:creationId xmlns:a16="http://schemas.microsoft.com/office/drawing/2014/main" id="{DC05C28D-AADA-334C-92EC-283D7F2FFE38}"/>
              </a:ext>
            </a:extLst>
          </p:cNvPr>
          <p:cNvSpPr txBox="1"/>
          <p:nvPr/>
        </p:nvSpPr>
        <p:spPr>
          <a:xfrm>
            <a:off x="5601228" y="3659421"/>
            <a:ext cx="1330392" cy="769634"/>
          </a:xfrm>
          <a:prstGeom prst="rect">
            <a:avLst/>
          </a:prstGeom>
          <a:noFill/>
          <a:ln>
            <a:solidFill>
              <a:schemeClr val="accent3"/>
            </a:solidFill>
          </a:ln>
        </p:spPr>
        <p:txBody>
          <a:bodyPr wrap="square" rtlCol="0">
            <a:spAutoFit/>
          </a:bodyPr>
          <a:lstStyle/>
          <a:p>
            <a:pPr defTabSz="914354">
              <a:defRPr/>
            </a:pPr>
            <a:r>
              <a:rPr lang="en-US" sz="1467" dirty="0">
                <a:latin typeface="IBM Plex Sans"/>
                <a:cs typeface="Arial"/>
                <a:sym typeface="Arial"/>
              </a:rPr>
              <a:t>HPO on selected estimator</a:t>
            </a:r>
          </a:p>
        </p:txBody>
      </p:sp>
      <p:sp>
        <p:nvSpPr>
          <p:cNvPr id="56" name="TextBox 55">
            <a:extLst>
              <a:ext uri="{FF2B5EF4-FFF2-40B4-BE49-F238E27FC236}">
                <a16:creationId xmlns:a16="http://schemas.microsoft.com/office/drawing/2014/main" id="{BE1F723C-D012-D649-81F3-8F65C0378F98}"/>
              </a:ext>
            </a:extLst>
          </p:cNvPr>
          <p:cNvSpPr txBox="1"/>
          <p:nvPr/>
        </p:nvSpPr>
        <p:spPr>
          <a:xfrm>
            <a:off x="9003106" y="3686826"/>
            <a:ext cx="1421489" cy="995401"/>
          </a:xfrm>
          <a:prstGeom prst="rect">
            <a:avLst/>
          </a:prstGeom>
          <a:noFill/>
          <a:ln>
            <a:solidFill>
              <a:schemeClr val="accent3"/>
            </a:solidFill>
          </a:ln>
        </p:spPr>
        <p:txBody>
          <a:bodyPr wrap="square" rtlCol="0">
            <a:spAutoFit/>
          </a:bodyPr>
          <a:lstStyle/>
          <a:p>
            <a:pPr defTabSz="914354">
              <a:defRPr/>
            </a:pPr>
            <a:r>
              <a:rPr lang="en-US" sz="1467" dirty="0">
                <a:latin typeface="IBM Plex Sans"/>
                <a:cs typeface="Arial"/>
                <a:sym typeface="Arial"/>
              </a:rPr>
              <a:t>HPO on estimator after Feature Engineering</a:t>
            </a:r>
          </a:p>
        </p:txBody>
      </p:sp>
      <p:sp>
        <p:nvSpPr>
          <p:cNvPr id="57" name="TextBox 56">
            <a:extLst>
              <a:ext uri="{FF2B5EF4-FFF2-40B4-BE49-F238E27FC236}">
                <a16:creationId xmlns:a16="http://schemas.microsoft.com/office/drawing/2014/main" id="{371C29FC-6914-C340-8109-C8FB480CCDE3}"/>
              </a:ext>
            </a:extLst>
          </p:cNvPr>
          <p:cNvSpPr txBox="1"/>
          <p:nvPr/>
        </p:nvSpPr>
        <p:spPr>
          <a:xfrm>
            <a:off x="7212520" y="3670440"/>
            <a:ext cx="1575011" cy="769634"/>
          </a:xfrm>
          <a:prstGeom prst="rect">
            <a:avLst/>
          </a:prstGeom>
          <a:noFill/>
          <a:ln>
            <a:solidFill>
              <a:schemeClr val="accent3"/>
            </a:solidFill>
          </a:ln>
        </p:spPr>
        <p:txBody>
          <a:bodyPr wrap="square" rtlCol="0">
            <a:spAutoFit/>
          </a:bodyPr>
          <a:lstStyle/>
          <a:p>
            <a:pPr defTabSz="914354">
              <a:defRPr/>
            </a:pPr>
            <a:r>
              <a:rPr lang="en-US" sz="1467" dirty="0">
                <a:latin typeface="IBM Plex Sans"/>
                <a:cs typeface="Arial"/>
                <a:sym typeface="Arial"/>
              </a:rPr>
              <a:t>Finds best data transformation sequence</a:t>
            </a:r>
          </a:p>
        </p:txBody>
      </p:sp>
      <p:sp>
        <p:nvSpPr>
          <p:cNvPr id="58" name="TextBox 57">
            <a:extLst>
              <a:ext uri="{FF2B5EF4-FFF2-40B4-BE49-F238E27FC236}">
                <a16:creationId xmlns:a16="http://schemas.microsoft.com/office/drawing/2014/main" id="{16F76A9B-4F0F-494A-9871-CAE9D1CC0CF4}"/>
              </a:ext>
            </a:extLst>
          </p:cNvPr>
          <p:cNvSpPr txBox="1"/>
          <p:nvPr/>
        </p:nvSpPr>
        <p:spPr>
          <a:xfrm>
            <a:off x="10719012" y="3686825"/>
            <a:ext cx="1421489" cy="1446935"/>
          </a:xfrm>
          <a:prstGeom prst="rect">
            <a:avLst/>
          </a:prstGeom>
          <a:noFill/>
          <a:ln>
            <a:solidFill>
              <a:schemeClr val="accent3"/>
            </a:solidFill>
          </a:ln>
        </p:spPr>
        <p:txBody>
          <a:bodyPr wrap="square" rtlCol="0">
            <a:spAutoFit/>
          </a:bodyPr>
          <a:lstStyle/>
          <a:p>
            <a:pPr defTabSz="914354">
              <a:defRPr/>
            </a:pPr>
            <a:r>
              <a:rPr lang="en-US" sz="1467" dirty="0">
                <a:latin typeface="IBM Plex Sans"/>
                <a:cs typeface="Arial"/>
                <a:sym typeface="Arial"/>
              </a:rPr>
              <a:t>Computes ensemble predictions based on pipeline predictions</a:t>
            </a:r>
          </a:p>
        </p:txBody>
      </p:sp>
      <p:sp>
        <p:nvSpPr>
          <p:cNvPr id="5" name="Title 4">
            <a:extLst>
              <a:ext uri="{FF2B5EF4-FFF2-40B4-BE49-F238E27FC236}">
                <a16:creationId xmlns:a16="http://schemas.microsoft.com/office/drawing/2014/main" id="{AFBBFF85-6DBF-A448-9A9C-7ABA337EBF6A}"/>
              </a:ext>
            </a:extLst>
          </p:cNvPr>
          <p:cNvSpPr>
            <a:spLocks noGrp="1"/>
          </p:cNvSpPr>
          <p:nvPr>
            <p:ph type="title"/>
          </p:nvPr>
        </p:nvSpPr>
        <p:spPr>
          <a:xfrm>
            <a:off x="304800" y="268224"/>
            <a:ext cx="6400800" cy="508000"/>
          </a:xfrm>
        </p:spPr>
        <p:txBody>
          <a:bodyPr>
            <a:normAutofit fontScale="90000"/>
          </a:bodyPr>
          <a:lstStyle/>
          <a:p>
            <a:r>
              <a:rPr lang="en-US" b="1" dirty="0"/>
              <a:t>AutoAI: How does it work ?</a:t>
            </a:r>
          </a:p>
        </p:txBody>
      </p:sp>
      <p:sp>
        <p:nvSpPr>
          <p:cNvPr id="24" name="Footer Placeholder 4">
            <a:extLst>
              <a:ext uri="{FF2B5EF4-FFF2-40B4-BE49-F238E27FC236}">
                <a16:creationId xmlns:a16="http://schemas.microsoft.com/office/drawing/2014/main" id="{91373871-E2A9-1A41-A4B5-7646D11CA63C}"/>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r>
              <a:rPr lang="en-US" sz="800">
                <a:solidFill>
                  <a:srgbClr val="FFFFFF"/>
                </a:solidFill>
                <a:latin typeface="IBM Plex Sans"/>
              </a:rPr>
              <a:t>IBM Cognitive Applications © 2019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2272168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3116B0-782C-4B46-BF71-261F07157317}"/>
              </a:ext>
            </a:extLst>
          </p:cNvPr>
          <p:cNvSpPr>
            <a:spLocks noGrp="1"/>
          </p:cNvSpPr>
          <p:nvPr>
            <p:ph type="title"/>
          </p:nvPr>
        </p:nvSpPr>
        <p:spPr/>
        <p:txBody>
          <a:bodyPr/>
          <a:lstStyle/>
          <a:p>
            <a:r>
              <a:rPr lang="en-US" b="1" dirty="0"/>
              <a:t>AutoAI: Pipelines</a:t>
            </a:r>
          </a:p>
        </p:txBody>
      </p:sp>
      <p:sp>
        <p:nvSpPr>
          <p:cNvPr id="8" name="Footer Placeholder 4">
            <a:extLst>
              <a:ext uri="{FF2B5EF4-FFF2-40B4-BE49-F238E27FC236}">
                <a16:creationId xmlns:a16="http://schemas.microsoft.com/office/drawing/2014/main" id="{DDDB842B-E0FC-B14A-930C-6C45DEE10F63}"/>
              </a:ext>
            </a:extLst>
          </p:cNvPr>
          <p:cNvSpPr>
            <a:spLocks noGrp="1"/>
          </p:cNvSpPr>
          <p:nvPr>
            <p:ph type="ftr" sz="quarter" idx="10"/>
          </p:nvPr>
        </p:nvSpPr>
        <p:spPr/>
        <p:txBody>
          <a:bodyPr/>
          <a:lstStyle/>
          <a:p>
            <a:pPr defTabSz="914377"/>
            <a:r>
              <a:rPr lang="en-US" dirty="0">
                <a:solidFill>
                  <a:srgbClr val="FFFFFF"/>
                </a:solidFill>
                <a:latin typeface="IBM Plex Sans"/>
              </a:rPr>
              <a:t>IBM Cognitive Applications © 2019 IBM Corporation</a:t>
            </a:r>
          </a:p>
        </p:txBody>
      </p:sp>
      <p:sp>
        <p:nvSpPr>
          <p:cNvPr id="10" name="Text Placeholder 9">
            <a:extLst>
              <a:ext uri="{FF2B5EF4-FFF2-40B4-BE49-F238E27FC236}">
                <a16:creationId xmlns:a16="http://schemas.microsoft.com/office/drawing/2014/main" id="{31C049DE-E960-FC4F-B6FC-A85F67C710E6}"/>
              </a:ext>
            </a:extLst>
          </p:cNvPr>
          <p:cNvSpPr>
            <a:spLocks noGrp="1"/>
          </p:cNvSpPr>
          <p:nvPr>
            <p:ph type="body" sz="quarter" idx="13"/>
          </p:nvPr>
        </p:nvSpPr>
        <p:spPr/>
        <p:txBody>
          <a:bodyPr/>
          <a:lstStyle/>
          <a:p>
            <a:pPr>
              <a:spcAft>
                <a:spcPts val="400"/>
              </a:spcAft>
            </a:pPr>
            <a:r>
              <a:rPr lang="en-US" sz="2133" dirty="0"/>
              <a:t>Builds models using </a:t>
            </a:r>
            <a:r>
              <a:rPr lang="en-US" sz="2133" dirty="0" err="1"/>
              <a:t>sklearn</a:t>
            </a:r>
            <a:endParaRPr lang="en-US" sz="2133" dirty="0"/>
          </a:p>
          <a:p>
            <a:pPr>
              <a:spcAft>
                <a:spcPts val="400"/>
              </a:spcAft>
            </a:pPr>
            <a:r>
              <a:rPr lang="en-US" sz="2133" dirty="0"/>
              <a:t>4 pipelines per estimator</a:t>
            </a:r>
          </a:p>
          <a:p>
            <a:pPr marL="497404" lvl="2" indent="-228594">
              <a:spcAft>
                <a:spcPts val="400"/>
              </a:spcAft>
              <a:buFont typeface="Arial" panose="020B0604020202020204" pitchFamily="34" charset="0"/>
              <a:buChar char="•"/>
            </a:pPr>
            <a:r>
              <a:rPr lang="en-US" sz="2133" dirty="0"/>
              <a:t>Baseline </a:t>
            </a:r>
            <a:r>
              <a:rPr lang="en-US" sz="2133" dirty="0" err="1"/>
              <a:t>sklearn</a:t>
            </a:r>
            <a:r>
              <a:rPr lang="en-US" sz="2133" dirty="0"/>
              <a:t> estimator</a:t>
            </a:r>
          </a:p>
          <a:p>
            <a:pPr marL="497404" lvl="2" indent="-228594">
              <a:spcAft>
                <a:spcPts val="400"/>
              </a:spcAft>
              <a:buFont typeface="Arial" panose="020B0604020202020204" pitchFamily="34" charset="0"/>
              <a:buChar char="•"/>
            </a:pPr>
            <a:r>
              <a:rPr lang="en-US" sz="2133" dirty="0"/>
              <a:t>HPO optimized estimator</a:t>
            </a:r>
          </a:p>
          <a:p>
            <a:pPr marL="497404" lvl="2" indent="-228594">
              <a:spcAft>
                <a:spcPts val="400"/>
              </a:spcAft>
              <a:buFont typeface="Arial" panose="020B0604020202020204" pitchFamily="34" charset="0"/>
              <a:buChar char="•"/>
            </a:pPr>
            <a:r>
              <a:rPr lang="en-US" sz="2133" dirty="0"/>
              <a:t>Feature engineering</a:t>
            </a:r>
          </a:p>
          <a:p>
            <a:pPr marL="497404" lvl="2" indent="-228594">
              <a:spcAft>
                <a:spcPts val="400"/>
              </a:spcAft>
              <a:buFont typeface="Arial" panose="020B0604020202020204" pitchFamily="34" charset="0"/>
              <a:buChar char="•"/>
            </a:pPr>
            <a:r>
              <a:rPr lang="en-US" sz="2133" dirty="0"/>
              <a:t>Feature engineering + HPO</a:t>
            </a:r>
          </a:p>
          <a:p>
            <a:pPr marL="497404" lvl="2" indent="-228594">
              <a:spcAft>
                <a:spcPts val="400"/>
              </a:spcAft>
              <a:buFont typeface="Arial" panose="020B0604020202020204" pitchFamily="34" charset="0"/>
              <a:buChar char="•"/>
            </a:pPr>
            <a:endParaRPr lang="en-US" sz="2133" dirty="0"/>
          </a:p>
          <a:p>
            <a:pPr lvl="1">
              <a:spcAft>
                <a:spcPts val="400"/>
              </a:spcAft>
            </a:pPr>
            <a:r>
              <a:rPr lang="en-US" sz="2133" dirty="0">
                <a:solidFill>
                  <a:schemeClr val="tx2"/>
                </a:solidFill>
              </a:rPr>
              <a:t>The leaderboard contains model pipelines ranked by cross-validation scores (defaults = AUC score, Accuracy, and RMSE)</a:t>
            </a:r>
          </a:p>
          <a:p>
            <a:pPr lvl="1">
              <a:spcAft>
                <a:spcPts val="400"/>
              </a:spcAft>
            </a:pPr>
            <a:endParaRPr lang="en-US" sz="2133" dirty="0"/>
          </a:p>
        </p:txBody>
      </p:sp>
      <p:pic>
        <p:nvPicPr>
          <p:cNvPr id="6" name="Picture 5">
            <a:extLst>
              <a:ext uri="{FF2B5EF4-FFF2-40B4-BE49-F238E27FC236}">
                <a16:creationId xmlns:a16="http://schemas.microsoft.com/office/drawing/2014/main" id="{6676EDEE-017A-B04B-97E2-079CD13F859F}"/>
              </a:ext>
            </a:extLst>
          </p:cNvPr>
          <p:cNvPicPr>
            <a:picLocks noChangeAspect="1"/>
          </p:cNvPicPr>
          <p:nvPr/>
        </p:nvPicPr>
        <p:blipFill>
          <a:blip r:embed="rId3"/>
          <a:stretch>
            <a:fillRect/>
          </a:stretch>
        </p:blipFill>
        <p:spPr>
          <a:xfrm>
            <a:off x="6096001" y="219479"/>
            <a:ext cx="5858432" cy="2958771"/>
          </a:xfrm>
          <a:prstGeom prst="rect">
            <a:avLst/>
          </a:prstGeom>
        </p:spPr>
      </p:pic>
      <p:pic>
        <p:nvPicPr>
          <p:cNvPr id="7" name="Picture 6">
            <a:extLst>
              <a:ext uri="{FF2B5EF4-FFF2-40B4-BE49-F238E27FC236}">
                <a16:creationId xmlns:a16="http://schemas.microsoft.com/office/drawing/2014/main" id="{1E7F9BDB-EAAF-6047-8AC6-F2602EFB1A7D}"/>
              </a:ext>
            </a:extLst>
          </p:cNvPr>
          <p:cNvPicPr>
            <a:picLocks noChangeAspect="1"/>
          </p:cNvPicPr>
          <p:nvPr/>
        </p:nvPicPr>
        <p:blipFill>
          <a:blip r:embed="rId4"/>
          <a:stretch>
            <a:fillRect/>
          </a:stretch>
        </p:blipFill>
        <p:spPr>
          <a:xfrm>
            <a:off x="6096001" y="3280901"/>
            <a:ext cx="5858433" cy="2958771"/>
          </a:xfrm>
          <a:prstGeom prst="rect">
            <a:avLst/>
          </a:prstGeom>
        </p:spPr>
      </p:pic>
    </p:spTree>
    <p:extLst>
      <p:ext uri="{BB962C8B-B14F-4D97-AF65-F5344CB8AC3E}">
        <p14:creationId xmlns:p14="http://schemas.microsoft.com/office/powerpoint/2010/main" val="2842307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4B19-22BC-544B-8838-BEAB02A08881}"/>
              </a:ext>
            </a:extLst>
          </p:cNvPr>
          <p:cNvSpPr>
            <a:spLocks noGrp="1"/>
          </p:cNvSpPr>
          <p:nvPr>
            <p:ph type="title"/>
          </p:nvPr>
        </p:nvSpPr>
        <p:spPr/>
        <p:txBody>
          <a:bodyPr/>
          <a:lstStyle/>
          <a:p>
            <a:r>
              <a:rPr lang="en-US" b="1" dirty="0"/>
              <a:t>Deploying Models</a:t>
            </a:r>
          </a:p>
        </p:txBody>
      </p:sp>
      <p:sp>
        <p:nvSpPr>
          <p:cNvPr id="6" name="Footer Placeholder 4">
            <a:extLst>
              <a:ext uri="{FF2B5EF4-FFF2-40B4-BE49-F238E27FC236}">
                <a16:creationId xmlns:a16="http://schemas.microsoft.com/office/drawing/2014/main" id="{80FF52C8-91BD-EE46-9A6A-CFA4F29183E9}"/>
              </a:ext>
            </a:extLst>
          </p:cNvPr>
          <p:cNvSpPr>
            <a:spLocks noGrp="1"/>
          </p:cNvSpPr>
          <p:nvPr>
            <p:ph type="ftr" sz="quarter" idx="10"/>
          </p:nvPr>
        </p:nvSpPr>
        <p:spPr>
          <a:xfrm>
            <a:off x="280416" y="6532097"/>
            <a:ext cx="8534400" cy="182880"/>
          </a:xfrm>
        </p:spPr>
        <p:txBody>
          <a:bodyPr/>
          <a:lstStyle/>
          <a:p>
            <a:pPr defTabSz="914377"/>
            <a:r>
              <a:rPr lang="en-US" dirty="0">
                <a:solidFill>
                  <a:srgbClr val="FFFFFF"/>
                </a:solidFill>
                <a:latin typeface="IBM Plex Sans"/>
              </a:rPr>
              <a:t>IBM Cognitive Applications © 2019 IBM Corporation</a:t>
            </a:r>
          </a:p>
        </p:txBody>
      </p:sp>
      <p:sp>
        <p:nvSpPr>
          <p:cNvPr id="5" name="Text Placeholder 4">
            <a:extLst>
              <a:ext uri="{FF2B5EF4-FFF2-40B4-BE49-F238E27FC236}">
                <a16:creationId xmlns:a16="http://schemas.microsoft.com/office/drawing/2014/main" id="{F95FE1CD-F1F1-254F-8DAF-085662CDB325}"/>
              </a:ext>
            </a:extLst>
          </p:cNvPr>
          <p:cNvSpPr>
            <a:spLocks noGrp="1"/>
          </p:cNvSpPr>
          <p:nvPr>
            <p:ph type="body" sz="quarter" idx="13"/>
          </p:nvPr>
        </p:nvSpPr>
        <p:spPr>
          <a:xfrm>
            <a:off x="280416" y="1079990"/>
            <a:ext cx="5008261" cy="4357060"/>
          </a:xfrm>
        </p:spPr>
        <p:txBody>
          <a:bodyPr>
            <a:normAutofit lnSpcReduction="10000"/>
          </a:bodyPr>
          <a:lstStyle/>
          <a:p>
            <a:pPr>
              <a:spcAft>
                <a:spcPts val="400"/>
              </a:spcAft>
            </a:pPr>
            <a:r>
              <a:rPr lang="en-US" sz="2133" dirty="0"/>
              <a:t>Watson Machine Learning can host model (creates scoring endpoint)</a:t>
            </a:r>
          </a:p>
          <a:p>
            <a:pPr>
              <a:spcAft>
                <a:spcPts val="400"/>
              </a:spcAft>
            </a:pPr>
            <a:endParaRPr lang="en-US" sz="2133" dirty="0"/>
          </a:p>
          <a:p>
            <a:pPr>
              <a:spcAft>
                <a:spcPts val="400"/>
              </a:spcAft>
            </a:pPr>
            <a:r>
              <a:rPr lang="en-US" sz="2133" dirty="0"/>
              <a:t>Deployments via Python Client, REST API, Watson Studio GUI</a:t>
            </a:r>
          </a:p>
          <a:p>
            <a:pPr marL="497404" lvl="2" indent="-228594">
              <a:spcAft>
                <a:spcPts val="400"/>
              </a:spcAft>
              <a:buFont typeface="Arial" panose="020B0604020202020204" pitchFamily="34" charset="0"/>
              <a:buChar char="•"/>
            </a:pPr>
            <a:r>
              <a:rPr lang="en-US" sz="2133" dirty="0"/>
              <a:t>Online web service </a:t>
            </a:r>
          </a:p>
          <a:p>
            <a:pPr marL="497404" lvl="2" indent="-228594">
              <a:spcAft>
                <a:spcPts val="400"/>
              </a:spcAft>
              <a:buFont typeface="Arial" panose="020B0604020202020204" pitchFamily="34" charset="0"/>
              <a:buChar char="•"/>
            </a:pPr>
            <a:r>
              <a:rPr lang="en-US" sz="2133" dirty="0"/>
              <a:t>Batch</a:t>
            </a:r>
          </a:p>
          <a:p>
            <a:pPr marL="497404" lvl="2" indent="-228594">
              <a:spcAft>
                <a:spcPts val="400"/>
              </a:spcAft>
              <a:buFont typeface="Arial" panose="020B0604020202020204" pitchFamily="34" charset="0"/>
              <a:buChar char="•"/>
            </a:pPr>
            <a:r>
              <a:rPr lang="en-US" sz="2133" dirty="0" err="1"/>
              <a:t>CoreML</a:t>
            </a:r>
            <a:endParaRPr lang="en-US" sz="2133" dirty="0"/>
          </a:p>
          <a:p>
            <a:pPr>
              <a:spcAft>
                <a:spcPts val="400"/>
              </a:spcAft>
            </a:pPr>
            <a:endParaRPr lang="en-US" sz="2133" dirty="0"/>
          </a:p>
          <a:p>
            <a:pPr>
              <a:spcAft>
                <a:spcPts val="400"/>
              </a:spcAft>
            </a:pPr>
            <a:r>
              <a:rPr lang="en-US" sz="2133" dirty="0"/>
              <a:t>Deploy models directly or Python functions to encapsulate model + logic </a:t>
            </a:r>
          </a:p>
          <a:p>
            <a:pPr marL="497404" lvl="2" indent="-228594">
              <a:spcAft>
                <a:spcPts val="400"/>
              </a:spcAft>
              <a:buFont typeface="Arial" panose="020B0604020202020204" pitchFamily="34" charset="0"/>
              <a:buChar char="•"/>
            </a:pPr>
            <a:r>
              <a:rPr lang="en-US" sz="2133" dirty="0"/>
              <a:t>Preprocessing data, error handling, custom model orchestration, etc.</a:t>
            </a:r>
          </a:p>
        </p:txBody>
      </p:sp>
      <p:pic>
        <p:nvPicPr>
          <p:cNvPr id="7" name="Picture 6">
            <a:extLst>
              <a:ext uri="{FF2B5EF4-FFF2-40B4-BE49-F238E27FC236}">
                <a16:creationId xmlns:a16="http://schemas.microsoft.com/office/drawing/2014/main" id="{DF6FC229-7FEC-1B46-84E4-CBA124606CF6}"/>
              </a:ext>
            </a:extLst>
          </p:cNvPr>
          <p:cNvPicPr>
            <a:picLocks noChangeAspect="1"/>
          </p:cNvPicPr>
          <p:nvPr/>
        </p:nvPicPr>
        <p:blipFill>
          <a:blip r:embed="rId2"/>
          <a:stretch>
            <a:fillRect/>
          </a:stretch>
        </p:blipFill>
        <p:spPr>
          <a:xfrm>
            <a:off x="5553249" y="338819"/>
            <a:ext cx="5984655" cy="3345284"/>
          </a:xfrm>
          <a:prstGeom prst="rect">
            <a:avLst/>
          </a:prstGeom>
        </p:spPr>
      </p:pic>
      <p:pic>
        <p:nvPicPr>
          <p:cNvPr id="8" name="Picture 7">
            <a:extLst>
              <a:ext uri="{FF2B5EF4-FFF2-40B4-BE49-F238E27FC236}">
                <a16:creationId xmlns:a16="http://schemas.microsoft.com/office/drawing/2014/main" id="{A3D282A0-3EFC-3041-AA1E-D0790739B2FF}"/>
              </a:ext>
            </a:extLst>
          </p:cNvPr>
          <p:cNvPicPr>
            <a:picLocks noChangeAspect="1"/>
          </p:cNvPicPr>
          <p:nvPr/>
        </p:nvPicPr>
        <p:blipFill>
          <a:blip r:embed="rId3"/>
          <a:stretch>
            <a:fillRect/>
          </a:stretch>
        </p:blipFill>
        <p:spPr>
          <a:xfrm>
            <a:off x="7526175" y="3131719"/>
            <a:ext cx="4572000" cy="3234341"/>
          </a:xfrm>
          <a:prstGeom prst="rect">
            <a:avLst/>
          </a:prstGeom>
        </p:spPr>
      </p:pic>
    </p:spTree>
    <p:extLst>
      <p:ext uri="{BB962C8B-B14F-4D97-AF65-F5344CB8AC3E}">
        <p14:creationId xmlns:p14="http://schemas.microsoft.com/office/powerpoint/2010/main" val="1252969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A1A7-16F4-CD4F-8436-A74139F3E8F0}"/>
              </a:ext>
            </a:extLst>
          </p:cNvPr>
          <p:cNvSpPr>
            <a:spLocks noGrp="1"/>
          </p:cNvSpPr>
          <p:nvPr>
            <p:ph type="title"/>
          </p:nvPr>
        </p:nvSpPr>
        <p:spPr>
          <a:xfrm>
            <a:off x="838200" y="365125"/>
            <a:ext cx="10515600" cy="1325563"/>
          </a:xfrm>
        </p:spPr>
        <p:txBody>
          <a:bodyPr>
            <a:normAutofit/>
          </a:bodyPr>
          <a:lstStyle/>
          <a:p>
            <a:r>
              <a:rPr lang="en-US"/>
              <a:t>Agenda</a:t>
            </a:r>
          </a:p>
        </p:txBody>
      </p:sp>
      <p:sp>
        <p:nvSpPr>
          <p:cNvPr id="41" name="Content Placeholder 2">
            <a:extLst>
              <a:ext uri="{FF2B5EF4-FFF2-40B4-BE49-F238E27FC236}">
                <a16:creationId xmlns:a16="http://schemas.microsoft.com/office/drawing/2014/main" id="{D51C4082-603F-5F4B-96E6-8E5D7FFD74DD}"/>
              </a:ext>
            </a:extLst>
          </p:cNvPr>
          <p:cNvSpPr>
            <a:spLocks noGrp="1"/>
          </p:cNvSpPr>
          <p:nvPr>
            <p:ph idx="1"/>
          </p:nvPr>
        </p:nvSpPr>
        <p:spPr>
          <a:xfrm>
            <a:off x="838200" y="1825625"/>
            <a:ext cx="3797807" cy="4351338"/>
          </a:xfrm>
        </p:spPr>
        <p:txBody>
          <a:bodyPr>
            <a:normAutofit/>
          </a:bodyPr>
          <a:lstStyle/>
          <a:p>
            <a:r>
              <a:rPr lang="en-IN" sz="2000"/>
              <a:t>Identify how you can analyze data in IBM Cloud Pak for Data </a:t>
            </a:r>
          </a:p>
          <a:p>
            <a:pPr marL="0" indent="0">
              <a:buNone/>
            </a:pPr>
            <a:endParaRPr lang="en-US" sz="2000"/>
          </a:p>
          <a:p>
            <a:r>
              <a:rPr lang="en-US" sz="2000"/>
              <a:t>Analyze data using notebooks </a:t>
            </a:r>
            <a:br>
              <a:rPr lang="en-US" sz="2000"/>
            </a:br>
            <a:r>
              <a:rPr lang="en-US" sz="2000"/>
              <a:t>Identify other tools that you can use to analyze data </a:t>
            </a:r>
          </a:p>
          <a:p>
            <a:endParaRPr lang="en-US" sz="2000"/>
          </a:p>
          <a:p>
            <a:r>
              <a:rPr lang="en-US" sz="2000"/>
              <a:t>Automatically analyze your data using the AutoAI tool </a:t>
            </a:r>
          </a:p>
          <a:p>
            <a:endParaRPr lang="en-US" sz="2000"/>
          </a:p>
          <a:p>
            <a:r>
              <a:rPr lang="en-US" sz="2000"/>
              <a:t>Deploy machine learning (ML) models </a:t>
            </a:r>
          </a:p>
        </p:txBody>
      </p:sp>
      <p:pic>
        <p:nvPicPr>
          <p:cNvPr id="43" name="Picture 42">
            <a:extLst>
              <a:ext uri="{FF2B5EF4-FFF2-40B4-BE49-F238E27FC236}">
                <a16:creationId xmlns:a16="http://schemas.microsoft.com/office/drawing/2014/main" id="{5D783663-4344-4E0B-ADCD-9ABEF13BC9D2}"/>
              </a:ext>
            </a:extLst>
          </p:cNvPr>
          <p:cNvPicPr>
            <a:picLocks noChangeAspect="1"/>
          </p:cNvPicPr>
          <p:nvPr/>
        </p:nvPicPr>
        <p:blipFill rotWithShape="1">
          <a:blip r:embed="rId2"/>
          <a:srcRect l="2622" r="3" b="3"/>
          <a:stretch/>
        </p:blipFill>
        <p:spPr>
          <a:xfrm>
            <a:off x="5120640" y="1904281"/>
            <a:ext cx="6233160" cy="4272681"/>
          </a:xfrm>
          <a:prstGeom prst="rect">
            <a:avLst/>
          </a:prstGeom>
        </p:spPr>
      </p:pic>
    </p:spTree>
    <p:extLst>
      <p:ext uri="{BB962C8B-B14F-4D97-AF65-F5344CB8AC3E}">
        <p14:creationId xmlns:p14="http://schemas.microsoft.com/office/powerpoint/2010/main" val="386261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55FE-C227-7B4B-9B33-92F98A478E94}"/>
              </a:ext>
            </a:extLst>
          </p:cNvPr>
          <p:cNvSpPr>
            <a:spLocks noGrp="1"/>
          </p:cNvSpPr>
          <p:nvPr>
            <p:ph type="title"/>
          </p:nvPr>
        </p:nvSpPr>
        <p:spPr/>
        <p:txBody>
          <a:bodyPr/>
          <a:lstStyle/>
          <a:p>
            <a:r>
              <a:rPr lang="en-US" b="1" dirty="0"/>
              <a:t>Thank You</a:t>
            </a:r>
          </a:p>
        </p:txBody>
      </p:sp>
      <p:sp>
        <p:nvSpPr>
          <p:cNvPr id="5" name="Text Placeholder 4">
            <a:extLst>
              <a:ext uri="{FF2B5EF4-FFF2-40B4-BE49-F238E27FC236}">
                <a16:creationId xmlns:a16="http://schemas.microsoft.com/office/drawing/2014/main" id="{465FC291-99B6-DD48-8BC2-EAC42D1CEA3D}"/>
              </a:ext>
            </a:extLst>
          </p:cNvPr>
          <p:cNvSpPr>
            <a:spLocks noGrp="1"/>
          </p:cNvSpPr>
          <p:nvPr>
            <p:ph type="body" sz="quarter" idx="13"/>
          </p:nvPr>
        </p:nvSpPr>
        <p:spPr>
          <a:xfrm>
            <a:off x="292608" y="2159725"/>
            <a:ext cx="5498592" cy="3834675"/>
          </a:xfrm>
        </p:spPr>
        <p:txBody>
          <a:bodyPr/>
          <a:lstStyle/>
          <a:p>
            <a:pPr>
              <a:lnSpc>
                <a:spcPts val="1333"/>
              </a:lnSpc>
            </a:pPr>
            <a:endParaRPr lang="en-US" sz="1600" dirty="0"/>
          </a:p>
          <a:p>
            <a:pPr>
              <a:lnSpc>
                <a:spcPts val="1333"/>
              </a:lnSpc>
            </a:pPr>
            <a:endParaRPr lang="en-US" sz="1600" dirty="0"/>
          </a:p>
          <a:p>
            <a:pPr>
              <a:lnSpc>
                <a:spcPts val="1333"/>
              </a:lnSpc>
            </a:pPr>
            <a:r>
              <a:rPr lang="en-US" sz="1600" dirty="0"/>
              <a:t>Binu Midhun</a:t>
            </a:r>
          </a:p>
          <a:p>
            <a:pPr>
              <a:lnSpc>
                <a:spcPts val="1333"/>
              </a:lnSpc>
            </a:pPr>
            <a:endParaRPr lang="en-US" sz="1600" dirty="0"/>
          </a:p>
          <a:p>
            <a:pPr>
              <a:lnSpc>
                <a:spcPts val="1333"/>
              </a:lnSpc>
            </a:pPr>
            <a:r>
              <a:rPr lang="en-US" sz="1600" dirty="0"/>
              <a:t>Email: </a:t>
            </a:r>
            <a:r>
              <a:rPr lang="en-US" sz="1600" dirty="0">
                <a:hlinkClick r:id="rId3"/>
              </a:rPr>
              <a:t>bmidhun1@in.ibm.com</a:t>
            </a:r>
            <a:endParaRPr lang="en-US" sz="1600" dirty="0"/>
          </a:p>
          <a:p>
            <a:pPr>
              <a:lnSpc>
                <a:spcPts val="1333"/>
              </a:lnSpc>
            </a:pPr>
            <a:endParaRPr lang="en-US" sz="1600" dirty="0"/>
          </a:p>
          <a:p>
            <a:pPr>
              <a:lnSpc>
                <a:spcPts val="1333"/>
              </a:lnSpc>
            </a:pPr>
            <a:r>
              <a:rPr lang="en-US" sz="1600" dirty="0"/>
              <a:t>Twitter: @binu_midhun </a:t>
            </a:r>
          </a:p>
          <a:p>
            <a:pPr>
              <a:lnSpc>
                <a:spcPts val="1333"/>
              </a:lnSpc>
            </a:pPr>
            <a:endParaRPr lang="en-US" sz="1600" dirty="0"/>
          </a:p>
          <a:p>
            <a:pPr>
              <a:lnSpc>
                <a:spcPts val="1333"/>
              </a:lnSpc>
            </a:pPr>
            <a:endParaRPr lang="en-US" sz="1600" dirty="0"/>
          </a:p>
        </p:txBody>
      </p:sp>
      <p:pic>
        <p:nvPicPr>
          <p:cNvPr id="6" name="Picture 5" descr="A picture containing ax, tool&#10;&#10;Description automatically generated">
            <a:extLst>
              <a:ext uri="{FF2B5EF4-FFF2-40B4-BE49-F238E27FC236}">
                <a16:creationId xmlns:a16="http://schemas.microsoft.com/office/drawing/2014/main" id="{F554B8FB-726B-AF4E-8A15-8C34285ADCD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646371" y="3067858"/>
            <a:ext cx="326156" cy="265273"/>
          </a:xfrm>
          <a:prstGeom prst="rect">
            <a:avLst/>
          </a:prstGeom>
        </p:spPr>
      </p:pic>
    </p:spTree>
    <p:extLst>
      <p:ext uri="{BB962C8B-B14F-4D97-AF65-F5344CB8AC3E}">
        <p14:creationId xmlns:p14="http://schemas.microsoft.com/office/powerpoint/2010/main" val="1714195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07EC-4C71-744E-B865-D4C141862DFC}"/>
              </a:ext>
            </a:extLst>
          </p:cNvPr>
          <p:cNvSpPr>
            <a:spLocks noGrp="1"/>
          </p:cNvSpPr>
          <p:nvPr>
            <p:ph type="title"/>
          </p:nvPr>
        </p:nvSpPr>
        <p:spPr/>
        <p:txBody>
          <a:bodyPr>
            <a:normAutofit fontScale="90000"/>
          </a:bodyPr>
          <a:lstStyle/>
          <a:p>
            <a:r>
              <a:rPr lang="en-US" b="1" dirty="0"/>
              <a:t>Programmatic Manipulation </a:t>
            </a:r>
          </a:p>
        </p:txBody>
      </p:sp>
      <p:sp>
        <p:nvSpPr>
          <p:cNvPr id="8" name="Footer Placeholder 4">
            <a:extLst>
              <a:ext uri="{FF2B5EF4-FFF2-40B4-BE49-F238E27FC236}">
                <a16:creationId xmlns:a16="http://schemas.microsoft.com/office/drawing/2014/main" id="{5FDADF73-E09E-0942-BB47-3A03EC8FE6A5}"/>
              </a:ext>
            </a:extLst>
          </p:cNvPr>
          <p:cNvSpPr>
            <a:spLocks noGrp="1"/>
          </p:cNvSpPr>
          <p:nvPr>
            <p:ph type="ftr" sz="quarter" idx="10"/>
          </p:nvPr>
        </p:nvSpPr>
        <p:spPr/>
        <p:txBody>
          <a:bodyPr/>
          <a:lstStyle/>
          <a:p>
            <a:pPr defTabSz="914377"/>
            <a:r>
              <a:rPr lang="en-US" dirty="0">
                <a:solidFill>
                  <a:srgbClr val="FFFFFF"/>
                </a:solidFill>
                <a:latin typeface="IBM Plex Sans"/>
              </a:rPr>
              <a:t>IBM Cognitive Applications © 2019 IBM Corporation</a:t>
            </a:r>
          </a:p>
        </p:txBody>
      </p:sp>
      <p:sp>
        <p:nvSpPr>
          <p:cNvPr id="4" name="Slide Number Placeholder 3">
            <a:extLst>
              <a:ext uri="{FF2B5EF4-FFF2-40B4-BE49-F238E27FC236}">
                <a16:creationId xmlns:a16="http://schemas.microsoft.com/office/drawing/2014/main" id="{54C9BEF1-490E-8C4B-A06D-B02074DFFF2D}"/>
              </a:ext>
            </a:extLst>
          </p:cNvPr>
          <p:cNvSpPr>
            <a:spLocks noGrp="1"/>
          </p:cNvSpPr>
          <p:nvPr>
            <p:ph type="sldNum" sz="quarter" idx="11"/>
          </p:nvPr>
        </p:nvSpPr>
        <p:spPr/>
        <p:txBody>
          <a:bodyPr/>
          <a:lstStyle/>
          <a:p>
            <a:pPr defTabSz="914377"/>
            <a:fld id="{59395FB3-9C97-154F-86B2-7E381B951268}" type="slidenum">
              <a:rPr lang="en-US">
                <a:solidFill>
                  <a:srgbClr val="FFFFFF"/>
                </a:solidFill>
                <a:latin typeface="IBM Plex Sans"/>
              </a:rPr>
              <a:pPr defTabSz="914377"/>
              <a:t>3</a:t>
            </a:fld>
            <a:endParaRPr lang="en-US" dirty="0">
              <a:solidFill>
                <a:srgbClr val="FFFFFF"/>
              </a:solidFill>
              <a:latin typeface="IBM Plex Sans"/>
            </a:endParaRPr>
          </a:p>
        </p:txBody>
      </p:sp>
      <p:sp>
        <p:nvSpPr>
          <p:cNvPr id="5" name="Text Placeholder 4">
            <a:extLst>
              <a:ext uri="{FF2B5EF4-FFF2-40B4-BE49-F238E27FC236}">
                <a16:creationId xmlns:a16="http://schemas.microsoft.com/office/drawing/2014/main" id="{1D6B42E1-75DD-7744-BF8A-FF8DF18B68DF}"/>
              </a:ext>
            </a:extLst>
          </p:cNvPr>
          <p:cNvSpPr>
            <a:spLocks noGrp="1"/>
          </p:cNvSpPr>
          <p:nvPr>
            <p:ph type="body" sz="quarter" idx="13"/>
          </p:nvPr>
        </p:nvSpPr>
        <p:spPr/>
        <p:txBody>
          <a:bodyPr/>
          <a:lstStyle/>
          <a:p>
            <a:pPr>
              <a:spcAft>
                <a:spcPts val="400"/>
              </a:spcAft>
            </a:pPr>
            <a:r>
              <a:rPr lang="en-US" sz="2133" dirty="0"/>
              <a:t>Jupyter Notebooks and RStudio</a:t>
            </a:r>
          </a:p>
          <a:p>
            <a:pPr marL="649800" lvl="2" indent="-380990">
              <a:spcAft>
                <a:spcPts val="400"/>
              </a:spcAft>
              <a:buFont typeface="Arial" panose="020B0604020202020204" pitchFamily="34" charset="0"/>
              <a:buChar char="•"/>
            </a:pPr>
            <a:r>
              <a:rPr lang="en-US" sz="2133" b="1" dirty="0"/>
              <a:t>Python</a:t>
            </a:r>
            <a:r>
              <a:rPr lang="en-US" sz="2133" dirty="0"/>
              <a:t>, Scala and R</a:t>
            </a:r>
          </a:p>
          <a:p>
            <a:pPr>
              <a:spcAft>
                <a:spcPts val="400"/>
              </a:spcAft>
            </a:pPr>
            <a:endParaRPr lang="en-US" sz="2133" dirty="0"/>
          </a:p>
          <a:p>
            <a:pPr>
              <a:spcAft>
                <a:spcPts val="400"/>
              </a:spcAft>
            </a:pPr>
            <a:r>
              <a:rPr lang="en-US" sz="2133" dirty="0"/>
              <a:t>Use / Install open source libraries</a:t>
            </a:r>
          </a:p>
          <a:p>
            <a:pPr marL="649800" lvl="2" indent="-380990">
              <a:spcAft>
                <a:spcPts val="400"/>
              </a:spcAft>
              <a:buFont typeface="Arial" panose="020B0604020202020204" pitchFamily="34" charset="0"/>
              <a:buChar char="•"/>
            </a:pPr>
            <a:r>
              <a:rPr lang="en-US" sz="2133" dirty="0"/>
              <a:t>Data structure/manipulation: </a:t>
            </a:r>
            <a:r>
              <a:rPr lang="en-US" sz="2133" b="1" dirty="0">
                <a:solidFill>
                  <a:schemeClr val="accent1"/>
                </a:solidFill>
              </a:rPr>
              <a:t>Pandas</a:t>
            </a:r>
            <a:r>
              <a:rPr lang="en-US" sz="2133" dirty="0"/>
              <a:t>, </a:t>
            </a:r>
            <a:r>
              <a:rPr lang="en-US" sz="2133" dirty="0" err="1"/>
              <a:t>Numpy</a:t>
            </a:r>
            <a:endParaRPr lang="en-US" sz="2133" dirty="0"/>
          </a:p>
          <a:p>
            <a:pPr marL="649800" lvl="2" indent="-380990">
              <a:spcAft>
                <a:spcPts val="400"/>
              </a:spcAft>
              <a:buFont typeface="Arial" panose="020B0604020202020204" pitchFamily="34" charset="0"/>
              <a:buChar char="•"/>
            </a:pPr>
            <a:r>
              <a:rPr lang="en-US" sz="2133" dirty="0"/>
              <a:t>Visualizations: </a:t>
            </a:r>
            <a:r>
              <a:rPr lang="en-US" sz="2133" b="1" dirty="0">
                <a:solidFill>
                  <a:schemeClr val="accent1"/>
                </a:solidFill>
              </a:rPr>
              <a:t>Matplotlib</a:t>
            </a:r>
            <a:r>
              <a:rPr lang="en-US" sz="2133" dirty="0"/>
              <a:t> (most popular),Brunel, </a:t>
            </a:r>
            <a:r>
              <a:rPr lang="en-US" sz="2133" dirty="0">
                <a:hlinkClick r:id="rId3">
                  <a:extLst>
                    <a:ext uri="{A12FA001-AC4F-418D-AE19-62706E023703}">
                      <ahyp:hlinkClr xmlns:ahyp="http://schemas.microsoft.com/office/drawing/2018/hyperlinkcolor" val="tx"/>
                    </a:ext>
                  </a:extLst>
                </a:hlinkClick>
              </a:rPr>
              <a:t>seaborn</a:t>
            </a:r>
            <a:r>
              <a:rPr lang="en-US" sz="2133" dirty="0"/>
              <a:t>, </a:t>
            </a:r>
            <a:r>
              <a:rPr lang="en-US" sz="2133" dirty="0">
                <a:hlinkClick r:id="rId4">
                  <a:extLst>
                    <a:ext uri="{A12FA001-AC4F-418D-AE19-62706E023703}">
                      <ahyp:hlinkClr xmlns:ahyp="http://schemas.microsoft.com/office/drawing/2018/hyperlinkcolor" val="tx"/>
                    </a:ext>
                  </a:extLst>
                </a:hlinkClick>
              </a:rPr>
              <a:t>bokeh</a:t>
            </a:r>
            <a:r>
              <a:rPr lang="en-US" sz="2133" dirty="0"/>
              <a:t>. </a:t>
            </a:r>
            <a:r>
              <a:rPr lang="en-US" sz="2133" dirty="0" err="1">
                <a:hlinkClick r:id="rId5">
                  <a:extLst>
                    <a:ext uri="{A12FA001-AC4F-418D-AE19-62706E023703}">
                      <ahyp:hlinkClr xmlns:ahyp="http://schemas.microsoft.com/office/drawing/2018/hyperlinkcolor" val="tx"/>
                    </a:ext>
                  </a:extLst>
                </a:hlinkClick>
              </a:rPr>
              <a:t>P</a:t>
            </a:r>
            <a:r>
              <a:rPr lang="en-US" sz="2133" dirty="0" err="1">
                <a:hlinkClick r:id="rId6">
                  <a:extLst>
                    <a:ext uri="{A12FA001-AC4F-418D-AE19-62706E023703}">
                      <ahyp:hlinkClr xmlns:ahyp="http://schemas.microsoft.com/office/drawing/2018/hyperlinkcolor" val="tx"/>
                    </a:ext>
                  </a:extLst>
                </a:hlinkClick>
              </a:rPr>
              <a:t>lotly</a:t>
            </a:r>
            <a:r>
              <a:rPr lang="en-US" sz="2133" dirty="0"/>
              <a:t>, </a:t>
            </a:r>
            <a:r>
              <a:rPr lang="en-US" sz="2133" dirty="0">
                <a:hlinkClick r:id="rId5">
                  <a:extLst>
                    <a:ext uri="{A12FA001-AC4F-418D-AE19-62706E023703}">
                      <ahyp:hlinkClr xmlns:ahyp="http://schemas.microsoft.com/office/drawing/2018/hyperlinkcolor" val="tx"/>
                    </a:ext>
                  </a:extLst>
                </a:hlinkClick>
              </a:rPr>
              <a:t>ggplot</a:t>
            </a:r>
            <a:r>
              <a:rPr lang="en-US" sz="2133" dirty="0"/>
              <a:t>, </a:t>
            </a:r>
            <a:r>
              <a:rPr lang="en-US" sz="2133" dirty="0">
                <a:hlinkClick r:id="rId7">
                  <a:extLst>
                    <a:ext uri="{A12FA001-AC4F-418D-AE19-62706E023703}">
                      <ahyp:hlinkClr xmlns:ahyp="http://schemas.microsoft.com/office/drawing/2018/hyperlinkcolor" val="tx"/>
                    </a:ext>
                  </a:extLst>
                </a:hlinkClick>
              </a:rPr>
              <a:t>pygal</a:t>
            </a:r>
            <a:r>
              <a:rPr lang="en-US" sz="2133" dirty="0"/>
              <a:t>, </a:t>
            </a:r>
            <a:r>
              <a:rPr lang="en-US" sz="2133" b="1" dirty="0" err="1">
                <a:solidFill>
                  <a:schemeClr val="accent1"/>
                </a:solidFill>
              </a:rPr>
              <a:t>PixieDust</a:t>
            </a:r>
            <a:r>
              <a:rPr lang="en-US" sz="2133" dirty="0"/>
              <a:t>, </a:t>
            </a:r>
            <a:r>
              <a:rPr lang="en-US" sz="2133" dirty="0" err="1"/>
              <a:t>etc</a:t>
            </a:r>
            <a:endParaRPr lang="en-US" sz="2133" dirty="0"/>
          </a:p>
          <a:p>
            <a:pPr marL="649800" lvl="2" indent="-380990">
              <a:spcAft>
                <a:spcPts val="400"/>
              </a:spcAft>
              <a:buFont typeface="Arial" panose="020B0604020202020204" pitchFamily="34" charset="0"/>
              <a:buChar char="•"/>
            </a:pPr>
            <a:r>
              <a:rPr lang="en-US" sz="2133" dirty="0"/>
              <a:t>Algorithmic: SciPy (integrals, </a:t>
            </a:r>
            <a:r>
              <a:rPr lang="en-US" sz="2133" dirty="0" err="1"/>
              <a:t>cals</a:t>
            </a:r>
            <a:r>
              <a:rPr lang="en-US" sz="2133" dirty="0"/>
              <a:t>), </a:t>
            </a:r>
            <a:r>
              <a:rPr lang="en-US" sz="2133" dirty="0" err="1"/>
              <a:t>Scikit</a:t>
            </a:r>
            <a:r>
              <a:rPr lang="en-US" sz="2133" dirty="0"/>
              <a:t>-learn, </a:t>
            </a:r>
            <a:r>
              <a:rPr lang="en-US" sz="2133" dirty="0" err="1"/>
              <a:t>Statsmodels</a:t>
            </a:r>
            <a:r>
              <a:rPr lang="en-US" sz="2133" dirty="0"/>
              <a:t>, </a:t>
            </a:r>
            <a:r>
              <a:rPr lang="en-US" sz="2133" dirty="0" err="1"/>
              <a:t>etc</a:t>
            </a:r>
            <a:endParaRPr lang="en-US" sz="2133" dirty="0"/>
          </a:p>
          <a:p>
            <a:pPr>
              <a:spcAft>
                <a:spcPts val="400"/>
              </a:spcAft>
            </a:pPr>
            <a:endParaRPr lang="en-US" sz="2133" dirty="0"/>
          </a:p>
        </p:txBody>
      </p:sp>
      <p:pic>
        <p:nvPicPr>
          <p:cNvPr id="6" name="Picture 5">
            <a:extLst>
              <a:ext uri="{FF2B5EF4-FFF2-40B4-BE49-F238E27FC236}">
                <a16:creationId xmlns:a16="http://schemas.microsoft.com/office/drawing/2014/main" id="{6677EB7E-83E6-D840-89F2-4C813024C541}"/>
              </a:ext>
            </a:extLst>
          </p:cNvPr>
          <p:cNvPicPr>
            <a:picLocks noChangeAspect="1"/>
          </p:cNvPicPr>
          <p:nvPr/>
        </p:nvPicPr>
        <p:blipFill>
          <a:blip r:embed="rId8"/>
          <a:stretch>
            <a:fillRect/>
          </a:stretch>
        </p:blipFill>
        <p:spPr>
          <a:xfrm>
            <a:off x="6388611" y="670915"/>
            <a:ext cx="5653045" cy="3843271"/>
          </a:xfrm>
          <a:prstGeom prst="rect">
            <a:avLst/>
          </a:prstGeom>
        </p:spPr>
      </p:pic>
      <p:pic>
        <p:nvPicPr>
          <p:cNvPr id="7" name="Picture 6">
            <a:extLst>
              <a:ext uri="{FF2B5EF4-FFF2-40B4-BE49-F238E27FC236}">
                <a16:creationId xmlns:a16="http://schemas.microsoft.com/office/drawing/2014/main" id="{0E182B7B-CA8A-2C46-9252-0840F4EBFBDE}"/>
              </a:ext>
            </a:extLst>
          </p:cNvPr>
          <p:cNvPicPr>
            <a:picLocks noChangeAspect="1"/>
          </p:cNvPicPr>
          <p:nvPr/>
        </p:nvPicPr>
        <p:blipFill>
          <a:blip r:embed="rId9"/>
          <a:stretch>
            <a:fillRect/>
          </a:stretch>
        </p:blipFill>
        <p:spPr>
          <a:xfrm>
            <a:off x="7710152" y="3470087"/>
            <a:ext cx="4331504" cy="2716999"/>
          </a:xfrm>
          <a:prstGeom prst="rect">
            <a:avLst/>
          </a:prstGeom>
        </p:spPr>
      </p:pic>
    </p:spTree>
    <p:extLst>
      <p:ext uri="{BB962C8B-B14F-4D97-AF65-F5344CB8AC3E}">
        <p14:creationId xmlns:p14="http://schemas.microsoft.com/office/powerpoint/2010/main" val="3383358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SPSS Modeler</a:t>
            </a:r>
          </a:p>
        </p:txBody>
      </p:sp>
      <p:sp>
        <p:nvSpPr>
          <p:cNvPr id="9" name="Footer Placeholder 4">
            <a:extLst>
              <a:ext uri="{FF2B5EF4-FFF2-40B4-BE49-F238E27FC236}">
                <a16:creationId xmlns:a16="http://schemas.microsoft.com/office/drawing/2014/main" id="{F88DD0DA-02D3-AE47-8BD3-19E565496688}"/>
              </a:ext>
            </a:extLst>
          </p:cNvPr>
          <p:cNvSpPr>
            <a:spLocks noGrp="1"/>
          </p:cNvSpPr>
          <p:nvPr>
            <p:ph type="ftr" sz="quarter" idx="10"/>
          </p:nvPr>
        </p:nvSpPr>
        <p:spPr/>
        <p:txBody>
          <a:bodyPr/>
          <a:lstStyle/>
          <a:p>
            <a:pPr defTabSz="914377"/>
            <a:r>
              <a:rPr lang="en-US" dirty="0">
                <a:solidFill>
                  <a:srgbClr val="FFFFFF"/>
                </a:solidFill>
                <a:latin typeface="IBM Plex Sans"/>
              </a:rPr>
              <a:t>IBM Cognitive Applications © 2019 IBM Corporation</a:t>
            </a:r>
          </a:p>
        </p:txBody>
      </p:sp>
      <p:sp>
        <p:nvSpPr>
          <p:cNvPr id="12" name="Slide Number Placeholder 11">
            <a:extLst>
              <a:ext uri="{FF2B5EF4-FFF2-40B4-BE49-F238E27FC236}">
                <a16:creationId xmlns:a16="http://schemas.microsoft.com/office/drawing/2014/main" id="{3D9C9E39-C631-9F4A-B4D8-19D65AE23493}"/>
              </a:ext>
            </a:extLst>
          </p:cNvPr>
          <p:cNvSpPr>
            <a:spLocks noGrp="1"/>
          </p:cNvSpPr>
          <p:nvPr>
            <p:ph type="sldNum" sz="quarter" idx="11"/>
          </p:nvPr>
        </p:nvSpPr>
        <p:spPr/>
        <p:txBody>
          <a:bodyPr/>
          <a:lstStyle/>
          <a:p>
            <a:pPr defTabSz="914377"/>
            <a:fld id="{59395FB3-9C97-154F-86B2-7E381B951268}" type="slidenum">
              <a:rPr lang="en-US">
                <a:solidFill>
                  <a:srgbClr val="FFFFFF"/>
                </a:solidFill>
                <a:latin typeface="IBM Plex Sans"/>
              </a:rPr>
              <a:pPr defTabSz="914377"/>
              <a:t>4</a:t>
            </a:fld>
            <a:endParaRPr lang="en-US" dirty="0">
              <a:solidFill>
                <a:srgbClr val="FFFFFF"/>
              </a:solidFill>
              <a:latin typeface="IBM Plex Sans"/>
            </a:endParaRPr>
          </a:p>
        </p:txBody>
      </p:sp>
      <p:sp>
        <p:nvSpPr>
          <p:cNvPr id="3" name="Content Placeholder 2"/>
          <p:cNvSpPr>
            <a:spLocks noGrp="1"/>
          </p:cNvSpPr>
          <p:nvPr>
            <p:ph type="body" sz="quarter" idx="13"/>
          </p:nvPr>
        </p:nvSpPr>
        <p:spPr/>
        <p:txBody>
          <a:bodyPr/>
          <a:lstStyle/>
          <a:p>
            <a:pPr lvl="1">
              <a:spcAft>
                <a:spcPts val="400"/>
              </a:spcAft>
            </a:pPr>
            <a:r>
              <a:rPr lang="en-US" sz="2133" dirty="0"/>
              <a:t>Cleansing: fix or remove data that is incorrect, incomplete, improperly formatted, or duplicated</a:t>
            </a:r>
          </a:p>
          <a:p>
            <a:pPr lvl="1">
              <a:spcAft>
                <a:spcPts val="400"/>
              </a:spcAft>
            </a:pPr>
            <a:endParaRPr lang="en-US" sz="2133" dirty="0"/>
          </a:p>
          <a:p>
            <a:pPr lvl="1">
              <a:spcAft>
                <a:spcPts val="400"/>
              </a:spcAft>
            </a:pPr>
            <a:r>
              <a:rPr lang="en-US" sz="2133" dirty="0"/>
              <a:t>Shaping: customize data by filtering, sorting, combining, or removing columns, and performing operations</a:t>
            </a:r>
          </a:p>
          <a:p>
            <a:pPr lvl="1">
              <a:spcAft>
                <a:spcPts val="400"/>
              </a:spcAft>
            </a:pPr>
            <a:endParaRPr lang="en-US" sz="2133" dirty="0"/>
          </a:p>
          <a:p>
            <a:pPr lvl="1">
              <a:spcAft>
                <a:spcPts val="400"/>
              </a:spcAft>
            </a:pPr>
            <a:r>
              <a:rPr lang="en-US" sz="2133" dirty="0"/>
              <a:t>Visualization, statistics and processing</a:t>
            </a:r>
          </a:p>
          <a:p>
            <a:pPr lvl="1">
              <a:spcAft>
                <a:spcPts val="400"/>
              </a:spcAft>
            </a:pPr>
            <a:endParaRPr lang="en-US" sz="2133" dirty="0"/>
          </a:p>
          <a:p>
            <a:pPr lvl="1">
              <a:spcAft>
                <a:spcPts val="400"/>
              </a:spcAft>
            </a:pPr>
            <a:r>
              <a:rPr lang="en-US" sz="2133" dirty="0"/>
              <a:t>Original data set is not modified, changes pushed to output file or data source</a:t>
            </a:r>
          </a:p>
        </p:txBody>
      </p:sp>
      <p:pic>
        <p:nvPicPr>
          <p:cNvPr id="4" name="Picture 3"/>
          <p:cNvPicPr>
            <a:picLocks noChangeAspect="1"/>
          </p:cNvPicPr>
          <p:nvPr/>
        </p:nvPicPr>
        <p:blipFill>
          <a:blip r:embed="rId3"/>
          <a:stretch>
            <a:fillRect/>
          </a:stretch>
        </p:blipFill>
        <p:spPr>
          <a:xfrm>
            <a:off x="5803393" y="4342814"/>
            <a:ext cx="4433455" cy="2152177"/>
          </a:xfrm>
          <a:prstGeom prst="rect">
            <a:avLst/>
          </a:prstGeom>
        </p:spPr>
      </p:pic>
      <p:pic>
        <p:nvPicPr>
          <p:cNvPr id="7" name="Picture 6"/>
          <p:cNvPicPr>
            <a:picLocks noChangeAspect="1"/>
          </p:cNvPicPr>
          <p:nvPr/>
        </p:nvPicPr>
        <p:blipFill>
          <a:blip r:embed="rId4"/>
          <a:stretch>
            <a:fillRect/>
          </a:stretch>
        </p:blipFill>
        <p:spPr>
          <a:xfrm>
            <a:off x="5803392" y="363009"/>
            <a:ext cx="5522976" cy="3433216"/>
          </a:xfrm>
          <a:prstGeom prst="rect">
            <a:avLst/>
          </a:prstGeom>
        </p:spPr>
      </p:pic>
      <p:pic>
        <p:nvPicPr>
          <p:cNvPr id="21" name="Picture 20">
            <a:extLst>
              <a:ext uri="{FF2B5EF4-FFF2-40B4-BE49-F238E27FC236}">
                <a16:creationId xmlns:a16="http://schemas.microsoft.com/office/drawing/2014/main" id="{FCCCA637-12FC-8840-96EA-BDF257D6E3E9}"/>
              </a:ext>
            </a:extLst>
          </p:cNvPr>
          <p:cNvPicPr>
            <a:picLocks noChangeAspect="1"/>
          </p:cNvPicPr>
          <p:nvPr/>
        </p:nvPicPr>
        <p:blipFill>
          <a:blip r:embed="rId5"/>
          <a:stretch>
            <a:fillRect/>
          </a:stretch>
        </p:blipFill>
        <p:spPr>
          <a:xfrm>
            <a:off x="9559386" y="0"/>
            <a:ext cx="2471876" cy="6858000"/>
          </a:xfrm>
          <a:prstGeom prst="rect">
            <a:avLst/>
          </a:prstGeom>
        </p:spPr>
      </p:pic>
    </p:spTree>
    <p:extLst>
      <p:ext uri="{BB962C8B-B14F-4D97-AF65-F5344CB8AC3E}">
        <p14:creationId xmlns:p14="http://schemas.microsoft.com/office/powerpoint/2010/main" val="302528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A44E9D-4B23-7E45-BBE9-9B627477E713}"/>
              </a:ext>
            </a:extLst>
          </p:cNvPr>
          <p:cNvSpPr>
            <a:spLocks noGrp="1"/>
          </p:cNvSpPr>
          <p:nvPr>
            <p:ph type="title"/>
          </p:nvPr>
        </p:nvSpPr>
        <p:spPr/>
        <p:txBody>
          <a:bodyPr>
            <a:normAutofit fontScale="90000"/>
          </a:bodyPr>
          <a:lstStyle/>
          <a:p>
            <a:r>
              <a:rPr lang="en-US" b="1" dirty="0"/>
              <a:t>Data &amp; AI Workflow</a:t>
            </a:r>
            <a:endParaRPr lang="en-US" dirty="0"/>
          </a:p>
        </p:txBody>
      </p:sp>
      <p:sp>
        <p:nvSpPr>
          <p:cNvPr id="4" name="Slide Number Placeholder 3">
            <a:extLst>
              <a:ext uri="{FF2B5EF4-FFF2-40B4-BE49-F238E27FC236}">
                <a16:creationId xmlns:a16="http://schemas.microsoft.com/office/drawing/2014/main" id="{7E1B0B11-ABAD-4E44-A0BF-8AFFE2CBB149}"/>
              </a:ext>
            </a:extLst>
          </p:cNvPr>
          <p:cNvSpPr>
            <a:spLocks noGrp="1"/>
          </p:cNvSpPr>
          <p:nvPr>
            <p:ph type="sldNum" sz="quarter" idx="10"/>
          </p:nvPr>
        </p:nvSpPr>
        <p:spPr/>
        <p:txBody>
          <a:bodyPr/>
          <a:lstStyle/>
          <a:p>
            <a:pPr defTabSz="914377"/>
            <a:fld id="{59395FB3-9C97-154F-86B2-7E381B951268}" type="slidenum">
              <a:rPr lang="en-US">
                <a:solidFill>
                  <a:srgbClr val="FFFFFF"/>
                </a:solidFill>
                <a:latin typeface="IBM Plex Sans"/>
              </a:rPr>
              <a:pPr defTabSz="914377"/>
              <a:t>5</a:t>
            </a:fld>
            <a:endParaRPr lang="en-US" dirty="0">
              <a:solidFill>
                <a:srgbClr val="FFFFFF"/>
              </a:solidFill>
              <a:latin typeface="IBM Plex Sans"/>
            </a:endParaRPr>
          </a:p>
        </p:txBody>
      </p:sp>
      <p:sp>
        <p:nvSpPr>
          <p:cNvPr id="3" name="Footer Placeholder 2">
            <a:extLst>
              <a:ext uri="{FF2B5EF4-FFF2-40B4-BE49-F238E27FC236}">
                <a16:creationId xmlns:a16="http://schemas.microsoft.com/office/drawing/2014/main" id="{809BAFBE-EC63-AF44-A3EA-2B2F05B1D518}"/>
              </a:ext>
            </a:extLst>
          </p:cNvPr>
          <p:cNvSpPr>
            <a:spLocks noGrp="1"/>
          </p:cNvSpPr>
          <p:nvPr>
            <p:ph type="ftr" sz="quarter" idx="11"/>
          </p:nvPr>
        </p:nvSpPr>
        <p:spPr/>
        <p:txBody>
          <a:bodyPr/>
          <a:lstStyle/>
          <a:p>
            <a:pPr defTabSz="914377"/>
            <a:r>
              <a:rPr lang="en-US">
                <a:solidFill>
                  <a:srgbClr val="FFFFFF"/>
                </a:solidFill>
                <a:latin typeface="IBM Plex Sans"/>
              </a:rPr>
              <a:t>IBM Cognitive Applications / Client Developer Advocacy / AI Workshop / © 2019 IBM Corporation</a:t>
            </a:r>
            <a:endParaRPr lang="en-US" dirty="0">
              <a:solidFill>
                <a:srgbClr val="FFFFFF"/>
              </a:solidFill>
              <a:latin typeface="IBM Plex Sans"/>
            </a:endParaRPr>
          </a:p>
        </p:txBody>
      </p:sp>
      <p:pic>
        <p:nvPicPr>
          <p:cNvPr id="8" name="Picture 7">
            <a:extLst>
              <a:ext uri="{FF2B5EF4-FFF2-40B4-BE49-F238E27FC236}">
                <a16:creationId xmlns:a16="http://schemas.microsoft.com/office/drawing/2014/main" id="{0FA723CD-1884-6949-856F-0E33AD57114A}"/>
              </a:ext>
            </a:extLst>
          </p:cNvPr>
          <p:cNvPicPr>
            <a:picLocks noChangeAspect="1"/>
          </p:cNvPicPr>
          <p:nvPr/>
        </p:nvPicPr>
        <p:blipFill>
          <a:blip r:embed="rId2"/>
          <a:stretch>
            <a:fillRect/>
          </a:stretch>
        </p:blipFill>
        <p:spPr>
          <a:xfrm>
            <a:off x="280416" y="1053897"/>
            <a:ext cx="11606693" cy="5289417"/>
          </a:xfrm>
          <a:prstGeom prst="rect">
            <a:avLst/>
          </a:prstGeom>
        </p:spPr>
      </p:pic>
      <p:sp>
        <p:nvSpPr>
          <p:cNvPr id="9" name="Rectangle 8">
            <a:extLst>
              <a:ext uri="{FF2B5EF4-FFF2-40B4-BE49-F238E27FC236}">
                <a16:creationId xmlns:a16="http://schemas.microsoft.com/office/drawing/2014/main" id="{F55E384B-B10D-AA4A-B4BC-60669C62C9CE}"/>
              </a:ext>
            </a:extLst>
          </p:cNvPr>
          <p:cNvSpPr/>
          <p:nvPr/>
        </p:nvSpPr>
        <p:spPr bwMode="auto">
          <a:xfrm rot="16200000">
            <a:off x="1553924" y="33429"/>
            <a:ext cx="4909645" cy="7456657"/>
          </a:xfrm>
          <a:prstGeom prst="rect">
            <a:avLst/>
          </a:prstGeom>
          <a:noFill/>
          <a:ln w="63500">
            <a:solidFill>
              <a:schemeClr val="accent2">
                <a:lumMod val="75000"/>
              </a:schemeClr>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defTabSz="1219170" fontAlgn="base">
              <a:lnSpc>
                <a:spcPts val="2133"/>
              </a:lnSpc>
              <a:spcBef>
                <a:spcPct val="0"/>
              </a:spcBef>
              <a:spcAft>
                <a:spcPts val="800"/>
              </a:spcAft>
            </a:pPr>
            <a:endParaRPr lang="en-US" sz="1600" dirty="0">
              <a:solidFill>
                <a:srgbClr val="000000"/>
              </a:solidFill>
              <a:latin typeface="IBM Plex Sans" panose="020B0503050000000000" pitchFamily="34" charset="77"/>
            </a:endParaRPr>
          </a:p>
        </p:txBody>
      </p:sp>
      <p:sp>
        <p:nvSpPr>
          <p:cNvPr id="10" name="Footer Placeholder 4">
            <a:extLst>
              <a:ext uri="{FF2B5EF4-FFF2-40B4-BE49-F238E27FC236}">
                <a16:creationId xmlns:a16="http://schemas.microsoft.com/office/drawing/2014/main" id="{DBAA11A0-FB4E-5546-AA06-706C3FF4BC3B}"/>
              </a:ext>
            </a:extLst>
          </p:cNvPr>
          <p:cNvSpPr txBox="1">
            <a:spLocks/>
          </p:cNvSpPr>
          <p:nvPr/>
        </p:nvSpPr>
        <p:spPr>
          <a:xfrm>
            <a:off x="508000" y="6638507"/>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r>
              <a:rPr lang="en-US" sz="800">
                <a:solidFill>
                  <a:srgbClr val="FFFFFF"/>
                </a:solidFill>
                <a:latin typeface="IBM Plex Sans"/>
              </a:rPr>
              <a:t>IBM Cognitive Applications © 2019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168460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5E434238-AA02-A141-BF7C-1803FD3B95D0}"/>
              </a:ext>
            </a:extLst>
          </p:cNvPr>
          <p:cNvSpPr>
            <a:spLocks noGrp="1"/>
          </p:cNvSpPr>
          <p:nvPr>
            <p:ph type="ftr" sz="quarter" idx="10"/>
          </p:nvPr>
        </p:nvSpPr>
        <p:spPr/>
        <p:txBody>
          <a:bodyPr/>
          <a:lstStyle/>
          <a:p>
            <a:pPr defTabSz="914377"/>
            <a:r>
              <a:rPr lang="en-US" dirty="0">
                <a:solidFill>
                  <a:srgbClr val="FFFFFF"/>
                </a:solidFill>
                <a:latin typeface="IBM Plex Sans"/>
              </a:rPr>
              <a:t>IBM Cognitive Applications © 2019 IBM Corporation</a:t>
            </a:r>
          </a:p>
        </p:txBody>
      </p:sp>
      <p:sp>
        <p:nvSpPr>
          <p:cNvPr id="4" name="Title 3">
            <a:extLst>
              <a:ext uri="{FF2B5EF4-FFF2-40B4-BE49-F238E27FC236}">
                <a16:creationId xmlns:a16="http://schemas.microsoft.com/office/drawing/2014/main" id="{4E3B36CD-AA5B-D54E-80E0-FD42AF0ABC40}"/>
              </a:ext>
            </a:extLst>
          </p:cNvPr>
          <p:cNvSpPr>
            <a:spLocks noGrp="1"/>
          </p:cNvSpPr>
          <p:nvPr>
            <p:ph type="title"/>
          </p:nvPr>
        </p:nvSpPr>
        <p:spPr/>
        <p:txBody>
          <a:bodyPr/>
          <a:lstStyle/>
          <a:p>
            <a:pPr>
              <a:lnSpc>
                <a:spcPct val="100000"/>
              </a:lnSpc>
            </a:pPr>
            <a:r>
              <a:rPr lang="en-US" sz="3733" b="1" dirty="0">
                <a:solidFill>
                  <a:schemeClr val="tx1"/>
                </a:solidFill>
              </a:rPr>
              <a:t>Machine Learning (ML)</a:t>
            </a:r>
            <a:br>
              <a:rPr lang="en-US" sz="3733" b="1" dirty="0">
                <a:solidFill>
                  <a:schemeClr val="tx1"/>
                </a:solidFill>
              </a:rPr>
            </a:br>
            <a:r>
              <a:rPr lang="en-US" sz="3733" b="1" dirty="0">
                <a:solidFill>
                  <a:schemeClr val="tx1"/>
                </a:solidFill>
              </a:rPr>
              <a:t>Overview</a:t>
            </a:r>
          </a:p>
        </p:txBody>
      </p:sp>
    </p:spTree>
    <p:extLst>
      <p:ext uri="{BB962C8B-B14F-4D97-AF65-F5344CB8AC3E}">
        <p14:creationId xmlns:p14="http://schemas.microsoft.com/office/powerpoint/2010/main" val="180508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31CCD-0961-7A4F-B150-9B002ACFA393}"/>
              </a:ext>
            </a:extLst>
          </p:cNvPr>
          <p:cNvSpPr>
            <a:spLocks noGrp="1"/>
          </p:cNvSpPr>
          <p:nvPr>
            <p:ph type="title"/>
          </p:nvPr>
        </p:nvSpPr>
        <p:spPr>
          <a:xfrm>
            <a:off x="280415" y="234463"/>
            <a:ext cx="6341101" cy="1072896"/>
          </a:xfrm>
        </p:spPr>
        <p:txBody>
          <a:bodyPr>
            <a:normAutofit fontScale="90000"/>
          </a:bodyPr>
          <a:lstStyle/>
          <a:p>
            <a:r>
              <a:rPr lang="en-US" b="1" dirty="0"/>
              <a:t>What is Machine Learning ?</a:t>
            </a:r>
          </a:p>
        </p:txBody>
      </p:sp>
      <p:sp>
        <p:nvSpPr>
          <p:cNvPr id="8" name="Footer Placeholder 4">
            <a:extLst>
              <a:ext uri="{FF2B5EF4-FFF2-40B4-BE49-F238E27FC236}">
                <a16:creationId xmlns:a16="http://schemas.microsoft.com/office/drawing/2014/main" id="{8E2AE2BE-98CB-D34B-A11E-69233ADB2470}"/>
              </a:ext>
            </a:extLst>
          </p:cNvPr>
          <p:cNvSpPr>
            <a:spLocks noGrp="1"/>
          </p:cNvSpPr>
          <p:nvPr>
            <p:ph type="ftr" sz="quarter" idx="10"/>
          </p:nvPr>
        </p:nvSpPr>
        <p:spPr>
          <a:xfrm>
            <a:off x="292608" y="6564156"/>
            <a:ext cx="8534400" cy="182880"/>
          </a:xfrm>
        </p:spPr>
        <p:txBody>
          <a:bodyPr/>
          <a:lstStyle/>
          <a:p>
            <a:pPr defTabSz="914377"/>
            <a:r>
              <a:rPr lang="en-US" dirty="0">
                <a:solidFill>
                  <a:srgbClr val="FFFFFF"/>
                </a:solidFill>
                <a:latin typeface="IBM Plex Sans"/>
              </a:rPr>
              <a:t>IBM Cognitive Applications © 2019 IBM Corporation</a:t>
            </a:r>
          </a:p>
        </p:txBody>
      </p:sp>
      <p:sp>
        <p:nvSpPr>
          <p:cNvPr id="4" name="Slide Number Placeholder 3">
            <a:extLst>
              <a:ext uri="{FF2B5EF4-FFF2-40B4-BE49-F238E27FC236}">
                <a16:creationId xmlns:a16="http://schemas.microsoft.com/office/drawing/2014/main" id="{246237D1-419B-2841-84B0-F75BF139967A}"/>
              </a:ext>
            </a:extLst>
          </p:cNvPr>
          <p:cNvSpPr>
            <a:spLocks noGrp="1"/>
          </p:cNvSpPr>
          <p:nvPr>
            <p:ph type="sldNum" sz="quarter" idx="11"/>
          </p:nvPr>
        </p:nvSpPr>
        <p:spPr/>
        <p:txBody>
          <a:bodyPr/>
          <a:lstStyle/>
          <a:p>
            <a:pPr defTabSz="914377"/>
            <a:fld id="{59395FB3-9C97-154F-86B2-7E381B951268}" type="slidenum">
              <a:rPr lang="en-US">
                <a:solidFill>
                  <a:srgbClr val="FFFFFF"/>
                </a:solidFill>
                <a:latin typeface="IBM Plex Sans"/>
              </a:rPr>
              <a:pPr defTabSz="914377"/>
              <a:t>7</a:t>
            </a:fld>
            <a:endParaRPr lang="en-US" dirty="0">
              <a:solidFill>
                <a:srgbClr val="FFFFFF"/>
              </a:solidFill>
              <a:latin typeface="IBM Plex Sans"/>
            </a:endParaRPr>
          </a:p>
        </p:txBody>
      </p:sp>
      <p:sp>
        <p:nvSpPr>
          <p:cNvPr id="5" name="Text Placeholder 4">
            <a:extLst>
              <a:ext uri="{FF2B5EF4-FFF2-40B4-BE49-F238E27FC236}">
                <a16:creationId xmlns:a16="http://schemas.microsoft.com/office/drawing/2014/main" id="{029E4F5E-2519-4941-ACCA-686674C5995A}"/>
              </a:ext>
            </a:extLst>
          </p:cNvPr>
          <p:cNvSpPr>
            <a:spLocks noGrp="1"/>
          </p:cNvSpPr>
          <p:nvPr>
            <p:ph type="body" sz="quarter" idx="13"/>
          </p:nvPr>
        </p:nvSpPr>
        <p:spPr>
          <a:xfrm>
            <a:off x="186591" y="1890457"/>
            <a:ext cx="6986379" cy="2680439"/>
          </a:xfrm>
        </p:spPr>
        <p:txBody>
          <a:bodyPr>
            <a:normAutofit fontScale="92500" lnSpcReduction="10000"/>
          </a:bodyPr>
          <a:lstStyle/>
          <a:p>
            <a:r>
              <a:rPr lang="en-US" sz="1467" i="1" dirty="0"/>
              <a:t>“A computer program is said to learn from experience E with respect to some task T and some performance measure P, if its performance on T, as measured by P, improves with experience E.” -- Tom Mitchell, Carnegie Mellon University </a:t>
            </a:r>
            <a:endParaRPr lang="en-US" sz="1467" dirty="0"/>
          </a:p>
          <a:p>
            <a:pPr>
              <a:spcAft>
                <a:spcPts val="400"/>
              </a:spcAft>
            </a:pPr>
            <a:endParaRPr lang="en-US" sz="1867" dirty="0"/>
          </a:p>
          <a:p>
            <a:pPr>
              <a:spcAft>
                <a:spcPts val="400"/>
              </a:spcAft>
            </a:pPr>
            <a:r>
              <a:rPr lang="en-US" dirty="0"/>
              <a:t>  Learn from data to make predictions </a:t>
            </a:r>
          </a:p>
          <a:p>
            <a:pPr marL="285744" lvl="1" indent="-285744">
              <a:spcAft>
                <a:spcPts val="400"/>
              </a:spcAft>
              <a:buFont typeface="Arial" panose="020B0604020202020204" pitchFamily="34" charset="0"/>
              <a:buChar char="•"/>
            </a:pPr>
            <a:r>
              <a:rPr lang="en-US" sz="1333" dirty="0"/>
              <a:t>Computers apply statistical learning techniques to identify patterns in data and make predictions.</a:t>
            </a:r>
          </a:p>
          <a:p>
            <a:pPr lvl="2">
              <a:spcAft>
                <a:spcPts val="400"/>
              </a:spcAft>
            </a:pPr>
            <a:r>
              <a:rPr lang="en-US" sz="1333" dirty="0"/>
              <a:t> Learn from historical data to make predictions about the future </a:t>
            </a:r>
          </a:p>
          <a:p>
            <a:pPr marL="285744" lvl="1" indent="-285744">
              <a:spcAft>
                <a:spcPts val="400"/>
              </a:spcAft>
              <a:buFont typeface="Arial" panose="020B0604020202020204" pitchFamily="34" charset="0"/>
              <a:buChar char="•"/>
            </a:pPr>
            <a:r>
              <a:rPr lang="en-US" sz="1333" dirty="0"/>
              <a:t>Use example data or past experience to solve a given problem.</a:t>
            </a:r>
          </a:p>
          <a:p>
            <a:pPr marL="285744" lvl="1" indent="-285744">
              <a:spcAft>
                <a:spcPts val="400"/>
              </a:spcAft>
              <a:buFont typeface="Arial" panose="020B0604020202020204" pitchFamily="34" charset="0"/>
              <a:buChar char="•"/>
            </a:pPr>
            <a:endParaRPr lang="en-US" sz="1333" dirty="0"/>
          </a:p>
          <a:p>
            <a:pPr>
              <a:spcAft>
                <a:spcPts val="400"/>
              </a:spcAft>
            </a:pPr>
            <a:endParaRPr lang="en-US" dirty="0"/>
          </a:p>
          <a:p>
            <a:pPr lvl="3">
              <a:spcAft>
                <a:spcPts val="400"/>
              </a:spcAft>
            </a:pPr>
            <a:r>
              <a:rPr lang="en-US" sz="1333" dirty="0"/>
              <a:t>Applied Machine Learning seeks to learn from historical data to make predictions about the future, in order to make decisions </a:t>
            </a:r>
          </a:p>
          <a:p>
            <a:endParaRPr lang="en-US" sz="1067" dirty="0"/>
          </a:p>
        </p:txBody>
      </p:sp>
      <p:pic>
        <p:nvPicPr>
          <p:cNvPr id="6" name="Picture 5">
            <a:extLst>
              <a:ext uri="{FF2B5EF4-FFF2-40B4-BE49-F238E27FC236}">
                <a16:creationId xmlns:a16="http://schemas.microsoft.com/office/drawing/2014/main" id="{8A990228-4D62-994E-8587-7F71E16BBC87}"/>
              </a:ext>
            </a:extLst>
          </p:cNvPr>
          <p:cNvPicPr>
            <a:picLocks noChangeAspect="1"/>
          </p:cNvPicPr>
          <p:nvPr/>
        </p:nvPicPr>
        <p:blipFill>
          <a:blip r:embed="rId3"/>
          <a:stretch>
            <a:fillRect/>
          </a:stretch>
        </p:blipFill>
        <p:spPr>
          <a:xfrm>
            <a:off x="7410338" y="0"/>
            <a:ext cx="4781663" cy="6858000"/>
          </a:xfrm>
          <a:prstGeom prst="rect">
            <a:avLst/>
          </a:prstGeom>
        </p:spPr>
      </p:pic>
      <p:sp>
        <p:nvSpPr>
          <p:cNvPr id="7" name="Rectangle 6">
            <a:extLst>
              <a:ext uri="{FF2B5EF4-FFF2-40B4-BE49-F238E27FC236}">
                <a16:creationId xmlns:a16="http://schemas.microsoft.com/office/drawing/2014/main" id="{9DBFE7B0-FDC0-0F47-8850-FCEE2EA45756}"/>
              </a:ext>
            </a:extLst>
          </p:cNvPr>
          <p:cNvSpPr/>
          <p:nvPr/>
        </p:nvSpPr>
        <p:spPr>
          <a:xfrm>
            <a:off x="7398145" y="6076090"/>
            <a:ext cx="6096000" cy="584968"/>
          </a:xfrm>
          <a:prstGeom prst="rect">
            <a:avLst/>
          </a:prstGeom>
        </p:spPr>
        <p:txBody>
          <a:bodyPr>
            <a:spAutoFit/>
          </a:bodyPr>
          <a:lstStyle/>
          <a:p>
            <a:pPr defTabSz="914377"/>
            <a:r>
              <a:rPr lang="en-US" sz="1067" i="1" dirty="0">
                <a:solidFill>
                  <a:srgbClr val="000000"/>
                </a:solidFill>
                <a:latin typeface="IBM Plex Sans"/>
              </a:rPr>
              <a:t>Credit: Nick </a:t>
            </a:r>
            <a:r>
              <a:rPr lang="en-US" sz="1067" i="1" dirty="0" err="1">
                <a:solidFill>
                  <a:srgbClr val="000000"/>
                </a:solidFill>
                <a:latin typeface="IBM Plex Sans"/>
              </a:rPr>
              <a:t>Pentreath</a:t>
            </a:r>
            <a:r>
              <a:rPr lang="en-US" sz="1067" i="1" dirty="0">
                <a:solidFill>
                  <a:srgbClr val="000000"/>
                </a:solidFill>
                <a:latin typeface="IBM Plex Sans"/>
              </a:rPr>
              <a:t>  Principal Engineer, IBM Center for Open-Source </a:t>
            </a:r>
          </a:p>
          <a:p>
            <a:pPr defTabSz="914377"/>
            <a:r>
              <a:rPr lang="en-US" sz="1067" i="1" dirty="0">
                <a:solidFill>
                  <a:srgbClr val="000000"/>
                </a:solidFill>
                <a:latin typeface="IBM Plex Sans"/>
              </a:rPr>
              <a:t>Data &amp; AI Technologies </a:t>
            </a:r>
          </a:p>
          <a:p>
            <a:pPr defTabSz="914377"/>
            <a:r>
              <a:rPr lang="en-US" sz="1067" i="1" dirty="0">
                <a:solidFill>
                  <a:srgbClr val="000000"/>
                </a:solidFill>
                <a:latin typeface="IBM Plex Sans"/>
              </a:rPr>
              <a:t> </a:t>
            </a:r>
          </a:p>
        </p:txBody>
      </p:sp>
    </p:spTree>
    <p:extLst>
      <p:ext uri="{BB962C8B-B14F-4D97-AF65-F5344CB8AC3E}">
        <p14:creationId xmlns:p14="http://schemas.microsoft.com/office/powerpoint/2010/main" val="144814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468C-1481-D842-8E73-2558C910ECA9}"/>
              </a:ext>
            </a:extLst>
          </p:cNvPr>
          <p:cNvSpPr>
            <a:spLocks noGrp="1"/>
          </p:cNvSpPr>
          <p:nvPr>
            <p:ph type="title"/>
          </p:nvPr>
        </p:nvSpPr>
        <p:spPr>
          <a:xfrm>
            <a:off x="280416" y="234040"/>
            <a:ext cx="7142360" cy="1072896"/>
          </a:xfrm>
        </p:spPr>
        <p:txBody>
          <a:bodyPr>
            <a:normAutofit fontScale="90000"/>
          </a:bodyPr>
          <a:lstStyle/>
          <a:p>
            <a:r>
              <a:rPr lang="en-US" b="1" dirty="0"/>
              <a:t>Machine Learning Across Teams</a:t>
            </a:r>
          </a:p>
        </p:txBody>
      </p:sp>
      <p:pic>
        <p:nvPicPr>
          <p:cNvPr id="6" name="Picture 5">
            <a:extLst>
              <a:ext uri="{FF2B5EF4-FFF2-40B4-BE49-F238E27FC236}">
                <a16:creationId xmlns:a16="http://schemas.microsoft.com/office/drawing/2014/main" id="{9E4A73CC-A0BA-B54F-BBE9-F57E2384BC3C}"/>
              </a:ext>
            </a:extLst>
          </p:cNvPr>
          <p:cNvPicPr>
            <a:picLocks noChangeAspect="1"/>
          </p:cNvPicPr>
          <p:nvPr/>
        </p:nvPicPr>
        <p:blipFill>
          <a:blip r:embed="rId3"/>
          <a:stretch>
            <a:fillRect/>
          </a:stretch>
        </p:blipFill>
        <p:spPr>
          <a:xfrm>
            <a:off x="280416" y="1306937"/>
            <a:ext cx="11631168" cy="4680532"/>
          </a:xfrm>
          <a:prstGeom prst="rect">
            <a:avLst/>
          </a:prstGeom>
        </p:spPr>
      </p:pic>
      <p:sp>
        <p:nvSpPr>
          <p:cNvPr id="7" name="Rectangle 6">
            <a:extLst>
              <a:ext uri="{FF2B5EF4-FFF2-40B4-BE49-F238E27FC236}">
                <a16:creationId xmlns:a16="http://schemas.microsoft.com/office/drawing/2014/main" id="{A11EAD80-9082-8442-9987-F30F6683EC02}"/>
              </a:ext>
            </a:extLst>
          </p:cNvPr>
          <p:cNvSpPr/>
          <p:nvPr/>
        </p:nvSpPr>
        <p:spPr>
          <a:xfrm>
            <a:off x="7422776" y="6149837"/>
            <a:ext cx="4488808" cy="584968"/>
          </a:xfrm>
          <a:prstGeom prst="rect">
            <a:avLst/>
          </a:prstGeom>
        </p:spPr>
        <p:txBody>
          <a:bodyPr wrap="square">
            <a:spAutoFit/>
          </a:bodyPr>
          <a:lstStyle/>
          <a:p>
            <a:pPr defTabSz="914377"/>
            <a:r>
              <a:rPr lang="en-US" sz="1067" i="1" dirty="0">
                <a:solidFill>
                  <a:srgbClr val="FFFFFF">
                    <a:lumMod val="40000"/>
                    <a:lumOff val="60000"/>
                  </a:srgbClr>
                </a:solidFill>
                <a:latin typeface="IBM Plex Sans"/>
              </a:rPr>
              <a:t>Credit: Nick </a:t>
            </a:r>
            <a:r>
              <a:rPr lang="en-US" sz="1067" i="1" dirty="0" err="1">
                <a:solidFill>
                  <a:srgbClr val="FFFFFF">
                    <a:lumMod val="40000"/>
                    <a:lumOff val="60000"/>
                  </a:srgbClr>
                </a:solidFill>
                <a:latin typeface="IBM Plex Sans"/>
              </a:rPr>
              <a:t>Pentreath</a:t>
            </a:r>
            <a:r>
              <a:rPr lang="en-US" sz="1067" i="1" dirty="0">
                <a:solidFill>
                  <a:srgbClr val="FFFFFF">
                    <a:lumMod val="40000"/>
                    <a:lumOff val="60000"/>
                  </a:srgbClr>
                </a:solidFill>
                <a:latin typeface="IBM Plex Sans"/>
              </a:rPr>
              <a:t>  Principal Engineer, IBM Center for Open-Source </a:t>
            </a:r>
          </a:p>
          <a:p>
            <a:pPr defTabSz="914377"/>
            <a:r>
              <a:rPr lang="en-US" sz="1067" i="1" dirty="0">
                <a:solidFill>
                  <a:srgbClr val="FFFFFF">
                    <a:lumMod val="40000"/>
                    <a:lumOff val="60000"/>
                  </a:srgbClr>
                </a:solidFill>
                <a:latin typeface="IBM Plex Sans"/>
              </a:rPr>
              <a:t>Data &amp; AI Technologies </a:t>
            </a:r>
          </a:p>
          <a:p>
            <a:pPr defTabSz="914377"/>
            <a:r>
              <a:rPr lang="en-US" sz="1067" i="1" dirty="0">
                <a:solidFill>
                  <a:srgbClr val="FFFFFF">
                    <a:lumMod val="40000"/>
                    <a:lumOff val="60000"/>
                  </a:srgbClr>
                </a:solidFill>
                <a:latin typeface="IBM Plex Sans"/>
              </a:rPr>
              <a:t> </a:t>
            </a:r>
          </a:p>
        </p:txBody>
      </p:sp>
      <p:sp>
        <p:nvSpPr>
          <p:cNvPr id="5" name="Footer Placeholder 4">
            <a:extLst>
              <a:ext uri="{FF2B5EF4-FFF2-40B4-BE49-F238E27FC236}">
                <a16:creationId xmlns:a16="http://schemas.microsoft.com/office/drawing/2014/main" id="{3585F820-E01B-324B-82E9-8AFFAC16F810}"/>
              </a:ext>
            </a:extLst>
          </p:cNvPr>
          <p:cNvSpPr txBox="1">
            <a:spLocks/>
          </p:cNvSpPr>
          <p:nvPr/>
        </p:nvSpPr>
        <p:spPr>
          <a:xfrm>
            <a:off x="177075" y="6582509"/>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r>
              <a:rPr lang="en-US" sz="800">
                <a:solidFill>
                  <a:srgbClr val="FFFFFF"/>
                </a:solidFill>
                <a:latin typeface="IBM Plex Sans"/>
              </a:rPr>
              <a:t>IBM Cognitive Applications © 2019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2787867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5843-B900-8B42-90A7-BEB4017943B1}"/>
              </a:ext>
            </a:extLst>
          </p:cNvPr>
          <p:cNvSpPr>
            <a:spLocks noGrp="1"/>
          </p:cNvSpPr>
          <p:nvPr>
            <p:ph type="title"/>
          </p:nvPr>
        </p:nvSpPr>
        <p:spPr/>
        <p:txBody>
          <a:bodyPr>
            <a:normAutofit fontScale="90000"/>
          </a:bodyPr>
          <a:lstStyle/>
          <a:p>
            <a:r>
              <a:rPr lang="en-US" b="1" dirty="0"/>
              <a:t>… tools</a:t>
            </a:r>
          </a:p>
        </p:txBody>
      </p:sp>
      <p:pic>
        <p:nvPicPr>
          <p:cNvPr id="6" name="Picture 5">
            <a:extLst>
              <a:ext uri="{FF2B5EF4-FFF2-40B4-BE49-F238E27FC236}">
                <a16:creationId xmlns:a16="http://schemas.microsoft.com/office/drawing/2014/main" id="{2101068D-5AA3-C942-A8BC-14FA2C1206D8}"/>
              </a:ext>
            </a:extLst>
          </p:cNvPr>
          <p:cNvPicPr>
            <a:picLocks noChangeAspect="1"/>
          </p:cNvPicPr>
          <p:nvPr/>
        </p:nvPicPr>
        <p:blipFill>
          <a:blip r:embed="rId2"/>
          <a:stretch>
            <a:fillRect/>
          </a:stretch>
        </p:blipFill>
        <p:spPr>
          <a:xfrm>
            <a:off x="429229" y="1461952"/>
            <a:ext cx="11457880" cy="3766755"/>
          </a:xfrm>
          <a:prstGeom prst="rect">
            <a:avLst/>
          </a:prstGeom>
        </p:spPr>
      </p:pic>
      <p:sp>
        <p:nvSpPr>
          <p:cNvPr id="7" name="Rectangle 6">
            <a:extLst>
              <a:ext uri="{FF2B5EF4-FFF2-40B4-BE49-F238E27FC236}">
                <a16:creationId xmlns:a16="http://schemas.microsoft.com/office/drawing/2014/main" id="{9C1852FE-1AED-3343-B918-80C02F0AB9B6}"/>
              </a:ext>
            </a:extLst>
          </p:cNvPr>
          <p:cNvSpPr/>
          <p:nvPr/>
        </p:nvSpPr>
        <p:spPr>
          <a:xfrm>
            <a:off x="7288696" y="5228708"/>
            <a:ext cx="4598413" cy="584968"/>
          </a:xfrm>
          <a:prstGeom prst="rect">
            <a:avLst/>
          </a:prstGeom>
        </p:spPr>
        <p:txBody>
          <a:bodyPr wrap="square">
            <a:spAutoFit/>
          </a:bodyPr>
          <a:lstStyle/>
          <a:p>
            <a:pPr defTabSz="914377"/>
            <a:r>
              <a:rPr lang="en-US" sz="1067" i="1" dirty="0">
                <a:solidFill>
                  <a:srgbClr val="FFFFFF">
                    <a:lumMod val="40000"/>
                    <a:lumOff val="60000"/>
                  </a:srgbClr>
                </a:solidFill>
                <a:latin typeface="IBM Plex Sans"/>
              </a:rPr>
              <a:t>Credit: Nick </a:t>
            </a:r>
            <a:r>
              <a:rPr lang="en-US" sz="1067" i="1" dirty="0" err="1">
                <a:solidFill>
                  <a:srgbClr val="FFFFFF">
                    <a:lumMod val="40000"/>
                    <a:lumOff val="60000"/>
                  </a:srgbClr>
                </a:solidFill>
                <a:latin typeface="IBM Plex Sans"/>
              </a:rPr>
              <a:t>Pentreath</a:t>
            </a:r>
            <a:r>
              <a:rPr lang="en-US" sz="1067" i="1" dirty="0">
                <a:solidFill>
                  <a:srgbClr val="FFFFFF">
                    <a:lumMod val="40000"/>
                    <a:lumOff val="60000"/>
                  </a:srgbClr>
                </a:solidFill>
                <a:latin typeface="IBM Plex Sans"/>
              </a:rPr>
              <a:t>  Principal Engineer, IBM Center for Open-Source </a:t>
            </a:r>
          </a:p>
          <a:p>
            <a:pPr defTabSz="914377"/>
            <a:r>
              <a:rPr lang="en-US" sz="1067" i="1" dirty="0">
                <a:solidFill>
                  <a:srgbClr val="FFFFFF">
                    <a:lumMod val="40000"/>
                    <a:lumOff val="60000"/>
                  </a:srgbClr>
                </a:solidFill>
                <a:latin typeface="IBM Plex Sans"/>
              </a:rPr>
              <a:t>Data &amp; AI Technologies </a:t>
            </a:r>
          </a:p>
          <a:p>
            <a:pPr defTabSz="914377"/>
            <a:r>
              <a:rPr lang="en-US" sz="1067" i="1" dirty="0">
                <a:solidFill>
                  <a:srgbClr val="FFFFFF">
                    <a:lumMod val="40000"/>
                    <a:lumOff val="60000"/>
                  </a:srgbClr>
                </a:solidFill>
                <a:latin typeface="IBM Plex Sans"/>
              </a:rPr>
              <a:t> </a:t>
            </a:r>
          </a:p>
        </p:txBody>
      </p:sp>
      <p:sp>
        <p:nvSpPr>
          <p:cNvPr id="5" name="Footer Placeholder 4">
            <a:extLst>
              <a:ext uri="{FF2B5EF4-FFF2-40B4-BE49-F238E27FC236}">
                <a16:creationId xmlns:a16="http://schemas.microsoft.com/office/drawing/2014/main" id="{60665BB3-FE7C-6948-AA0C-395C28A1B63B}"/>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r>
              <a:rPr lang="en-US" sz="800">
                <a:solidFill>
                  <a:srgbClr val="FFFFFF"/>
                </a:solidFill>
                <a:latin typeface="IBM Plex Sans"/>
              </a:rPr>
              <a:t>IBM Cognitive Applications © 2019 IBM Corporation</a:t>
            </a:r>
            <a:endParaRPr lang="en-US" sz="800" dirty="0">
              <a:solidFill>
                <a:srgbClr val="FFFFFF"/>
              </a:solidFill>
              <a:latin typeface="IBM Plex Sans"/>
            </a:endParaRPr>
          </a:p>
        </p:txBody>
      </p:sp>
    </p:spTree>
    <p:extLst>
      <p:ext uri="{BB962C8B-B14F-4D97-AF65-F5344CB8AC3E}">
        <p14:creationId xmlns:p14="http://schemas.microsoft.com/office/powerpoint/2010/main" val="40604797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lerating the Enterprise Cloud Journey - 040219 - Chapters 1&amp;2" id="{FA1A44AC-F8B8-A745-B002-90D79E7C4E41}" vid="{E95903CB-6A8E-DE4F-924D-D2656B03261C}"/>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1137</Words>
  <Application>Microsoft Macintosh PowerPoint</Application>
  <PresentationFormat>Widescreen</PresentationFormat>
  <Paragraphs>163</Paragraphs>
  <Slides>20</Slides>
  <Notes>10</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20</vt:i4>
      </vt:variant>
    </vt:vector>
  </HeadingPairs>
  <TitlesOfParts>
    <vt:vector size="27" baseType="lpstr">
      <vt:lpstr>Arial</vt:lpstr>
      <vt:lpstr>Calibri</vt:lpstr>
      <vt:lpstr>Calibri Light</vt:lpstr>
      <vt:lpstr>IBM Plex Sans</vt:lpstr>
      <vt:lpstr>Office Theme</vt:lpstr>
      <vt:lpstr>blk_background_2017</vt:lpstr>
      <vt:lpstr>1_Office Theme</vt:lpstr>
      <vt:lpstr>PowerPoint Presentation</vt:lpstr>
      <vt:lpstr>Agenda</vt:lpstr>
      <vt:lpstr>Programmatic Manipulation </vt:lpstr>
      <vt:lpstr>SPSS Modeler</vt:lpstr>
      <vt:lpstr>Data &amp; AI Workflow</vt:lpstr>
      <vt:lpstr>Machine Learning (ML) Overview</vt:lpstr>
      <vt:lpstr>What is Machine Learning ?</vt:lpstr>
      <vt:lpstr>Machine Learning Across Teams</vt:lpstr>
      <vt:lpstr>… tools</vt:lpstr>
      <vt:lpstr>Just one piece of the puzzle</vt:lpstr>
      <vt:lpstr>Example Linear Regression</vt:lpstr>
      <vt:lpstr>ML Model Building and Deploying</vt:lpstr>
      <vt:lpstr>Andreas Mueller – ML workflow graph</vt:lpstr>
      <vt:lpstr>Code / Notebook</vt:lpstr>
      <vt:lpstr>Visual Assembly</vt:lpstr>
      <vt:lpstr>AutoAI</vt:lpstr>
      <vt:lpstr>AutoAI: How does it work ?</vt:lpstr>
      <vt:lpstr>AutoAI: Pipelines</vt:lpstr>
      <vt:lpstr>Deploying Models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Binu Midhun</dc:creator>
  <cp:lastModifiedBy>NARI Olladapu</cp:lastModifiedBy>
  <cp:revision>2</cp:revision>
  <dcterms:created xsi:type="dcterms:W3CDTF">2020-05-12T12:02:05Z</dcterms:created>
  <dcterms:modified xsi:type="dcterms:W3CDTF">2020-07-23T09:21:58Z</dcterms:modified>
</cp:coreProperties>
</file>